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  <p:sldMasterId id="2147483924" r:id="rId2"/>
    <p:sldMasterId id="2147483936" r:id="rId3"/>
    <p:sldMasterId id="2147483953" r:id="rId4"/>
    <p:sldMasterId id="2147483983" r:id="rId5"/>
    <p:sldMasterId id="2147484019" r:id="rId6"/>
    <p:sldMasterId id="2147484349" r:id="rId7"/>
    <p:sldMasterId id="2147484361" r:id="rId8"/>
  </p:sldMasterIdLst>
  <p:notesMasterIdLst>
    <p:notesMasterId r:id="rId21"/>
  </p:notesMasterIdLst>
  <p:handoutMasterIdLst>
    <p:handoutMasterId r:id="rId22"/>
  </p:handoutMasterIdLst>
  <p:sldIdLst>
    <p:sldId id="256" r:id="rId9"/>
    <p:sldId id="257" r:id="rId10"/>
    <p:sldId id="258" r:id="rId11"/>
    <p:sldId id="270" r:id="rId12"/>
    <p:sldId id="271" r:id="rId13"/>
    <p:sldId id="261" r:id="rId14"/>
    <p:sldId id="262" r:id="rId15"/>
    <p:sldId id="269" r:id="rId16"/>
    <p:sldId id="272" r:id="rId17"/>
    <p:sldId id="267" r:id="rId18"/>
    <p:sldId id="26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hozdemir@hotmail.com" initials="s" lastIdx="2" clrIdx="0">
    <p:extLst>
      <p:ext uri="{19B8F6BF-5375-455C-9EA6-DF929625EA0E}">
        <p15:presenceInfo xmlns:p15="http://schemas.microsoft.com/office/powerpoint/2012/main" userId="aa6bfe0ed6f9f8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05CFFF"/>
    <a:srgbClr val="EB6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95256" autoAdjust="0"/>
  </p:normalViewPr>
  <p:slideViewPr>
    <p:cSldViewPr snapToGrid="0">
      <p:cViewPr varScale="1">
        <p:scale>
          <a:sx n="83" d="100"/>
          <a:sy n="83" d="100"/>
        </p:scale>
        <p:origin x="66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8E3EB196-88EE-4841-A5A9-E77C4F260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6049423-2D1C-43A5-A18E-69F4A825B8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B7157-60BB-4250-9F23-874A4B04B4ED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BFE2E8-E27E-4F01-B18C-6C0505133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36EE28E-9AFA-4C88-981B-48AAD6285A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82674-2D36-426A-B4B9-759E5CC54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7E70E-D82A-4058-A257-7EFE9A93E7B1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305EF-FEA5-495E-A742-FDA95AF51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7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76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89365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3517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8255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1403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61287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695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673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9086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7087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10600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43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775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101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9681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4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945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29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9654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651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63BD60-59BA-45DB-AA69-6E51069B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1200CFD-C58D-4C22-821E-3DC633D74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470EAC-F7E3-477B-9AC8-75BEEA95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6978301-ABB5-411A-A22B-40A6C130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30821C-6CDB-4617-A2E8-AE5BAD6F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235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D70F5F-5876-4ECC-8853-E617FD0C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DFEA38-6A39-4C71-A700-51A5E9ED6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4CA5A9-7606-44EF-B2DE-4811E99C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F1FA926-7C30-4240-8613-1A39C1A6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DE82848-6F05-43AE-BFBE-7DEBED22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82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342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51E484-740A-4582-AAD5-24F49D62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D66AAA9-E284-4B80-8840-1494A777B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CF16149-7567-4B44-94A1-6B191F12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3245C9-3F7A-4364-A291-B6FC8308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442C82-D9AC-4BFF-A36A-AE15DBF7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150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FAC846-100E-43D0-BB6D-95C3D144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CC7E45-72A1-4347-AFDA-D91ACC686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918A3F1-CA4B-4170-AEDE-F81DF5731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D3EDC3E-3450-4A68-B4E9-B87EE2BD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8D93EB9-E21C-4830-BFBE-0C219F6E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EF4E66F-4A0A-4CB8-B4C4-2E79BE2A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391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9AB369-4010-449F-8001-0462B1D9C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6F172E-95C8-4971-8C1C-808EF756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82F34B-285A-4259-AF1E-F11F05B51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0AEBF5D-96A6-4BD9-82F1-DE8A4B338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1E07E41-DD10-4C82-A959-74F1ABF0C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F8D4EA7-EA2E-4D6E-8EEF-63821264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D836285-D395-47AB-A6A8-AC5F6F32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5924AF8-8246-4A6C-9628-5AB56CC8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632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5943C3-5D13-4476-A534-703452B9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724E54D-9299-40DA-8352-C57E4BCF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0BCB41D-A232-4E1E-912B-D3508722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0132F6C-33DF-4FFF-808A-C214BC16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7751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3FEC107-79B1-4162-A37C-86FC6D28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7288C20-D6A0-4490-B9C7-806C980B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1ACABC-E607-4123-9B98-57A3AF4B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521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23729F-ED99-427A-AB63-A7F11D8C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B2D5675-9969-47F6-936D-DE92B78B2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438A83F-0491-44C8-9F27-0EABA6D48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F461D22-AB9C-4F5A-B4CD-14DD5A93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BF58E88-58A2-4E20-B6D8-F061B782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596ED-85C2-4C77-94D2-2F3437CE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782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E906E1-0016-41C0-82B3-E90BCB43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FE8199-4588-43AB-AD68-CF95C64FB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C9C289A-B584-42D4-9E17-EBF5FE22E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A919081-F209-4A41-A505-8AAA3B82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CA5BAE-6CA7-4A99-AA5D-41DA84EC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4B08EA-6723-4BFB-919F-BBB56B34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578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11E904-F4F7-4CFE-B6DF-61C990C9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9EC2BED-CB70-49AE-A196-6A7992D85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99AA37E-2E77-4F2F-9A5E-0F7B0EE3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CE0FCA4-E663-4292-8DAB-C7638400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8AE18E-11A6-4A8F-AA5C-CC37C58B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6528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69E44A0-7B72-419A-AD11-7E1867AB0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F1598E6-8B5E-4DCD-BC01-6FAED9C88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CB5EBB8-CB17-4C4E-B125-450BB4F8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47079B-E2DC-47FE-BA37-62C810564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69D012A-FE6C-481A-9D4B-57614BD6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889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81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76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195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049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67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86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838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6134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167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064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955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5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339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316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231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98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588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020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917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731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4347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925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05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631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2995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729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157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5335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117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921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7906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9344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829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82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44194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780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9227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517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137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6241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589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049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948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575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096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384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4949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3751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9918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416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6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8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95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308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226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8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4538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8942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36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78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85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153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653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18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761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678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62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243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257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403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0174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322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0471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3352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4916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8460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34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87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8064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219D4CB-EAEB-4233-810E-4BFD2904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0D93976-23E4-4D0B-BE29-623F9020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89FCF6-5685-4B8E-89D1-AE7BB1450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6E57A4-5DFE-4520-8D82-9AF78EAC4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7183372-C069-42D5-BCE8-46BC89190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99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376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95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0974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98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20.02.2021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8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altinkarne.com/" TargetMode="Externa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10" Type="http://schemas.openxmlformats.org/officeDocument/2006/relationships/image" Target="../media/image35.jpeg"/><Relationship Id="rId4" Type="http://schemas.openxmlformats.org/officeDocument/2006/relationships/image" Target="../media/image31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" y="0"/>
            <a:ext cx="12194844" cy="6883348"/>
          </a:xfrm>
          <a:prstGeom prst="rect">
            <a:avLst/>
          </a:prstGeom>
        </p:spPr>
      </p:pic>
      <p:sp>
        <p:nvSpPr>
          <p:cNvPr id="29" name="Dikdörtgen 28">
            <a:extLst>
              <a:ext uri="{FF2B5EF4-FFF2-40B4-BE49-F238E27FC236}">
                <a16:creationId xmlns:a16="http://schemas.microsoft.com/office/drawing/2014/main" id="{A7DB60EA-12C3-4410-A7C7-0C5FBBD53BBF}"/>
              </a:ext>
            </a:extLst>
          </p:cNvPr>
          <p:cNvSpPr/>
          <p:nvPr/>
        </p:nvSpPr>
        <p:spPr>
          <a:xfrm>
            <a:off x="2917568" y="5625279"/>
            <a:ext cx="6169187" cy="9423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DAHA FAZLA BU TARZ ETKİNLİK İÇİN </a:t>
            </a:r>
            <a:r>
              <a:rPr lang="tr-TR" b="1" dirty="0">
                <a:solidFill>
                  <a:srgbClr val="00B050"/>
                </a:solidFill>
              </a:rPr>
              <a:t>THE CHAMPION </a:t>
            </a:r>
            <a:r>
              <a:rPr lang="tr-TR" dirty="0"/>
              <a:t>KİTABIMIZIN AKILLI TAHTA UYGULAMASINI </a:t>
            </a:r>
            <a:r>
              <a:rPr lang="tr-TR" dirty="0">
                <a:solidFill>
                  <a:srgbClr val="FF0000"/>
                </a:solidFill>
              </a:rPr>
              <a:t>altinkarne.com </a:t>
            </a:r>
            <a:r>
              <a:rPr lang="tr-TR" dirty="0"/>
              <a:t>SİTEMİZDEN ÜCRETSİZ İNDİREBİLİRSİNİZ.</a:t>
            </a:r>
            <a:endParaRPr lang="en-US" dirty="0"/>
          </a:p>
        </p:txBody>
      </p:sp>
      <p:sp>
        <p:nvSpPr>
          <p:cNvPr id="24" name="Ok: Beşgen 23">
            <a:extLst>
              <a:ext uri="{FF2B5EF4-FFF2-40B4-BE49-F238E27FC236}">
                <a16:creationId xmlns:a16="http://schemas.microsoft.com/office/drawing/2014/main" id="{836F353A-475C-4DA8-B3C5-6E1971B784B1}"/>
              </a:ext>
            </a:extLst>
          </p:cNvPr>
          <p:cNvSpPr/>
          <p:nvPr/>
        </p:nvSpPr>
        <p:spPr>
          <a:xfrm rot="5400000">
            <a:off x="10193448" y="259589"/>
            <a:ext cx="1109719" cy="5905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Resim 62">
            <a:extLst>
              <a:ext uri="{FF2B5EF4-FFF2-40B4-BE49-F238E27FC236}">
                <a16:creationId xmlns:a16="http://schemas.microsoft.com/office/drawing/2014/main" id="{C5DE8DC1-94DE-4CCF-8E69-435E6B4B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5425" r="18730" b="5397"/>
          <a:stretch/>
        </p:blipFill>
        <p:spPr>
          <a:xfrm>
            <a:off x="9806648" y="3857254"/>
            <a:ext cx="1883317" cy="2692357"/>
          </a:xfrm>
          <a:prstGeom prst="rect">
            <a:avLst/>
          </a:prstGeom>
          <a:effectLst>
            <a:glow rad="317500">
              <a:srgbClr val="00B050">
                <a:alpha val="34000"/>
              </a:srgbClr>
            </a:glow>
            <a:outerShdw blurRad="50800" dist="50800" dir="5400000" sx="1000" sy="1000" algn="ctr" rotWithShape="0">
              <a:srgbClr val="000000"/>
            </a:outerShdw>
            <a:reflection stA="99000" endPos="0" dist="50800" dir="5400000" sy="-100000" algn="bl" rotWithShape="0"/>
          </a:effectLst>
        </p:spPr>
      </p:pic>
      <p:sp>
        <p:nvSpPr>
          <p:cNvPr id="8" name="Kaydırma: Yatay 7">
            <a:extLst>
              <a:ext uri="{FF2B5EF4-FFF2-40B4-BE49-F238E27FC236}">
                <a16:creationId xmlns:a16="http://schemas.microsoft.com/office/drawing/2014/main" id="{5D6228C8-35AD-4BFF-8E0C-42930856AB01}"/>
              </a:ext>
            </a:extLst>
          </p:cNvPr>
          <p:cNvSpPr/>
          <p:nvPr/>
        </p:nvSpPr>
        <p:spPr>
          <a:xfrm>
            <a:off x="-136985" y="4230883"/>
            <a:ext cx="3607014" cy="1698210"/>
          </a:xfrm>
          <a:prstGeom prst="horizontalScroll">
            <a:avLst/>
          </a:prstGeom>
          <a:solidFill>
            <a:schemeClr val="accent6">
              <a:lumMod val="75000"/>
              <a:alpha val="83000"/>
            </a:schemeClr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  <a:softEdge rad="1270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We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are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going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to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learn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Expressing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Preferences</a:t>
            </a:r>
            <a:endParaRPr lang="en-US" b="1" dirty="0">
              <a:solidFill>
                <a:srgbClr val="FFC000"/>
              </a:solidFill>
              <a:latin typeface="Kristen ITC" panose="03050502040202030202" pitchFamily="66" charset="0"/>
            </a:endParaRPr>
          </a:p>
          <a:p>
            <a:pPr algn="ctr"/>
            <a:endParaRPr lang="en-US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5D71F97-0983-422C-A69F-54BDCD45C820}"/>
              </a:ext>
            </a:extLst>
          </p:cNvPr>
          <p:cNvSpPr txBox="1"/>
          <p:nvPr/>
        </p:nvSpPr>
        <p:spPr>
          <a:xfrm>
            <a:off x="2169804" y="249531"/>
            <a:ext cx="8022211" cy="1323439"/>
          </a:xfrm>
          <a:prstGeom prst="rect">
            <a:avLst/>
          </a:prstGeom>
          <a:solidFill>
            <a:schemeClr val="accent5">
              <a:alpha val="7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</a:t>
            </a:r>
            <a:r>
              <a:rPr lang="tr-TR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UNIT</a:t>
            </a:r>
            <a:r>
              <a:rPr lang="tr-T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tr-TR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tr-TR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tr-TR" sz="40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ADVENTURES</a:t>
            </a:r>
            <a:endParaRPr lang="tr-TR" sz="40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33C0336-9992-46C3-9095-A970E6D4F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47" y="372008"/>
            <a:ext cx="826042" cy="961706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909" b="87373" l="745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98" t="61818" b="10841"/>
          <a:stretch/>
        </p:blipFill>
        <p:spPr>
          <a:xfrm>
            <a:off x="8415827" y="172228"/>
            <a:ext cx="2110931" cy="18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33AD3F50-503E-4770-B3C4-CEAFC0E67A7E}"/>
              </a:ext>
            </a:extLst>
          </p:cNvPr>
          <p:cNvSpPr/>
          <p:nvPr/>
        </p:nvSpPr>
        <p:spPr>
          <a:xfrm>
            <a:off x="3016988" y="1732458"/>
            <a:ext cx="414282" cy="34599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7ED1748-3055-4AEC-B9BF-155DB40CE73B}"/>
              </a:ext>
            </a:extLst>
          </p:cNvPr>
          <p:cNvSpPr/>
          <p:nvPr/>
        </p:nvSpPr>
        <p:spPr>
          <a:xfrm>
            <a:off x="3440506" y="2127902"/>
            <a:ext cx="794068" cy="4406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9FF53-4C87-487F-A662-F7637C7EFA70}"/>
              </a:ext>
            </a:extLst>
          </p:cNvPr>
          <p:cNvSpPr/>
          <p:nvPr/>
        </p:nvSpPr>
        <p:spPr>
          <a:xfrm>
            <a:off x="4176652" y="2997000"/>
            <a:ext cx="653383" cy="30003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C308A65-47C5-47F5-B780-3B60770565AF}"/>
              </a:ext>
            </a:extLst>
          </p:cNvPr>
          <p:cNvSpPr/>
          <p:nvPr/>
        </p:nvSpPr>
        <p:spPr>
          <a:xfrm>
            <a:off x="2827863" y="3324970"/>
            <a:ext cx="1143774" cy="46874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824264-9A47-4419-8E8B-BB41BF3A5BB1}"/>
              </a:ext>
            </a:extLst>
          </p:cNvPr>
          <p:cNvSpPr/>
          <p:nvPr/>
        </p:nvSpPr>
        <p:spPr>
          <a:xfrm>
            <a:off x="3142445" y="3731828"/>
            <a:ext cx="630202" cy="4866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2B6ADA7-CB02-4D83-8A8E-7F0B23699CC4}"/>
              </a:ext>
            </a:extLst>
          </p:cNvPr>
          <p:cNvSpPr/>
          <p:nvPr/>
        </p:nvSpPr>
        <p:spPr>
          <a:xfrm>
            <a:off x="3468754" y="4618871"/>
            <a:ext cx="684225" cy="3856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BDF515-AFBE-46D0-B88E-18B8319DC5CD}"/>
              </a:ext>
            </a:extLst>
          </p:cNvPr>
          <p:cNvSpPr txBox="1"/>
          <p:nvPr/>
        </p:nvSpPr>
        <p:spPr>
          <a:xfrm>
            <a:off x="1091681" y="956708"/>
            <a:ext cx="565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 smtClean="0"/>
              <a:t>complete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sentences</a:t>
            </a:r>
            <a:r>
              <a:rPr lang="tr-TR" b="1" dirty="0" smtClean="0"/>
              <a:t>.</a:t>
            </a:r>
            <a:endParaRPr lang="en-US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D76C5C6-51E6-4495-B6BA-C9A5B9537F9D}"/>
              </a:ext>
            </a:extLst>
          </p:cNvPr>
          <p:cNvSpPr/>
          <p:nvPr/>
        </p:nvSpPr>
        <p:spPr>
          <a:xfrm>
            <a:off x="3918857" y="111967"/>
            <a:ext cx="4450702" cy="457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EXERCISES</a:t>
            </a:r>
            <a:endParaRPr lang="en-US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B6ADA7-CB02-4D83-8A8E-7F0B23699CC4}"/>
              </a:ext>
            </a:extLst>
          </p:cNvPr>
          <p:cNvSpPr/>
          <p:nvPr/>
        </p:nvSpPr>
        <p:spPr>
          <a:xfrm>
            <a:off x="3772647" y="5447977"/>
            <a:ext cx="1198217" cy="4209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06F8E6E-ADB1-4024-A671-31493E53B37D}"/>
              </a:ext>
            </a:extLst>
          </p:cNvPr>
          <p:cNvSpPr txBox="1"/>
          <p:nvPr/>
        </p:nvSpPr>
        <p:spPr>
          <a:xfrm>
            <a:off x="892629" y="1605937"/>
            <a:ext cx="787481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/>
              <a:t>1. </a:t>
            </a:r>
            <a:r>
              <a:rPr lang="tr-TR" b="1" dirty="0" err="1" smtClean="0">
                <a:solidFill>
                  <a:srgbClr val="00B050"/>
                </a:solidFill>
              </a:rPr>
              <a:t>Will</a:t>
            </a:r>
            <a:r>
              <a:rPr lang="en-US" b="1" dirty="0" smtClean="0"/>
              <a:t>    </a:t>
            </a:r>
            <a:r>
              <a:rPr lang="en-US" b="1" dirty="0"/>
              <a:t>: </a:t>
            </a:r>
            <a:r>
              <a:rPr lang="en-US" dirty="0"/>
              <a:t>Which one </a:t>
            </a:r>
            <a:r>
              <a:rPr lang="tr-TR" b="1" dirty="0" smtClean="0"/>
              <a:t>do / </a:t>
            </a:r>
            <a:r>
              <a:rPr lang="en-US" b="1" dirty="0" smtClean="0"/>
              <a:t>would</a:t>
            </a:r>
            <a:r>
              <a:rPr lang="en-US" dirty="0" smtClean="0"/>
              <a:t> </a:t>
            </a:r>
            <a:r>
              <a:rPr lang="en-US" dirty="0"/>
              <a:t>you </a:t>
            </a:r>
            <a:r>
              <a:rPr lang="tr-TR" dirty="0" err="1" smtClean="0"/>
              <a:t>prefer</a:t>
            </a:r>
            <a:r>
              <a:rPr lang="en-US" dirty="0" smtClean="0"/>
              <a:t>? </a:t>
            </a:r>
            <a:r>
              <a:rPr lang="en-US" dirty="0"/>
              <a:t>Skydiving or bungee-jumping?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en-US" dirty="0"/>
              <a:t>   </a:t>
            </a:r>
            <a:r>
              <a:rPr lang="en-US" b="1" dirty="0"/>
              <a:t> </a:t>
            </a:r>
            <a:r>
              <a:rPr lang="en-US" b="1" dirty="0" smtClean="0"/>
              <a:t>Jim</a:t>
            </a:r>
            <a:r>
              <a:rPr lang="tr-TR" b="1" dirty="0" smtClean="0"/>
              <a:t>     </a:t>
            </a:r>
            <a:r>
              <a:rPr lang="en-US" b="1" dirty="0" smtClean="0"/>
              <a:t> </a:t>
            </a:r>
            <a:r>
              <a:rPr lang="en-US" b="1" dirty="0"/>
              <a:t>: </a:t>
            </a:r>
            <a:r>
              <a:rPr lang="en-US" dirty="0"/>
              <a:t>I </a:t>
            </a:r>
            <a:r>
              <a:rPr lang="en-US" b="1" dirty="0"/>
              <a:t>would rather / prefer</a:t>
            </a:r>
            <a:r>
              <a:rPr lang="en-US" dirty="0"/>
              <a:t> going skydiving to bungee-jumping because it is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exciting</a:t>
            </a:r>
            <a:r>
              <a:rPr lang="tr-TR" dirty="0" smtClean="0"/>
              <a:t>.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b="1" dirty="0" smtClean="0"/>
              <a:t>2. </a:t>
            </a:r>
            <a:r>
              <a:rPr lang="tr-TR" b="1" dirty="0" err="1" smtClean="0">
                <a:solidFill>
                  <a:srgbClr val="0070C0"/>
                </a:solidFill>
              </a:rPr>
              <a:t>Drake</a:t>
            </a:r>
            <a:r>
              <a:rPr lang="en-US" b="1" dirty="0" smtClean="0"/>
              <a:t>  </a:t>
            </a:r>
            <a:r>
              <a:rPr lang="en-US" b="1" dirty="0"/>
              <a:t>: </a:t>
            </a:r>
            <a:r>
              <a:rPr lang="en-US" dirty="0"/>
              <a:t>What do you </a:t>
            </a:r>
            <a:r>
              <a:rPr lang="tr-TR" b="1" dirty="0" err="1" smtClean="0"/>
              <a:t>prefers</a:t>
            </a:r>
            <a:r>
              <a:rPr lang="en-US" b="1" dirty="0" smtClean="0"/>
              <a:t>/ </a:t>
            </a:r>
            <a:r>
              <a:rPr lang="en-US" b="1" dirty="0"/>
              <a:t>prefer </a:t>
            </a:r>
            <a:r>
              <a:rPr lang="en-US" dirty="0"/>
              <a:t>doing on your summer holidays?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en-US" b="1" dirty="0"/>
              <a:t>    </a:t>
            </a:r>
            <a:r>
              <a:rPr lang="tr-TR" b="1" dirty="0" err="1" smtClean="0">
                <a:solidFill>
                  <a:srgbClr val="FF0066"/>
                </a:solidFill>
              </a:rPr>
              <a:t>Zach</a:t>
            </a:r>
            <a:r>
              <a:rPr lang="en-US" b="1" dirty="0" smtClean="0"/>
              <a:t> </a:t>
            </a:r>
            <a:r>
              <a:rPr lang="en-US" b="1" dirty="0"/>
              <a:t>: </a:t>
            </a:r>
            <a:r>
              <a:rPr lang="en-US" dirty="0"/>
              <a:t>I </a:t>
            </a:r>
            <a:r>
              <a:rPr lang="en-US" b="1" dirty="0"/>
              <a:t>prefer / would rather </a:t>
            </a:r>
            <a:r>
              <a:rPr lang="en-US" dirty="0"/>
              <a:t>go paragliding because it is very adventurous.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3. </a:t>
            </a:r>
            <a:r>
              <a:rPr lang="en-US" dirty="0"/>
              <a:t>I usually prefer </a:t>
            </a:r>
            <a:r>
              <a:rPr lang="en-US" b="1" dirty="0"/>
              <a:t>go / going </a:t>
            </a:r>
            <a:r>
              <a:rPr lang="en-US" dirty="0"/>
              <a:t>scuba diving to </a:t>
            </a:r>
            <a:r>
              <a:rPr lang="tr-TR" dirty="0" err="1" smtClean="0"/>
              <a:t>paragliding</a:t>
            </a:r>
            <a:r>
              <a:rPr lang="en-US" dirty="0" smtClean="0"/>
              <a:t> </a:t>
            </a:r>
            <a:r>
              <a:rPr lang="en-US" dirty="0"/>
              <a:t>because it is more entertaining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b="1" dirty="0" smtClean="0"/>
              <a:t>4. </a:t>
            </a:r>
            <a:r>
              <a:rPr lang="en-US" dirty="0"/>
              <a:t>Most </a:t>
            </a:r>
            <a:r>
              <a:rPr lang="en-US" dirty="0" smtClean="0"/>
              <a:t>people </a:t>
            </a:r>
            <a:r>
              <a:rPr lang="en-US" dirty="0"/>
              <a:t>generally </a:t>
            </a:r>
            <a:r>
              <a:rPr lang="en-US" b="1" dirty="0"/>
              <a:t>prefer / would rather </a:t>
            </a:r>
            <a:r>
              <a:rPr lang="tr-TR" dirty="0" err="1" smtClean="0"/>
              <a:t>skydiving</a:t>
            </a:r>
            <a:r>
              <a:rPr lang="en-US" dirty="0" smtClean="0"/>
              <a:t> </a:t>
            </a:r>
            <a:r>
              <a:rPr lang="en-US" dirty="0"/>
              <a:t>to other extreme sports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b="1" dirty="0" smtClean="0"/>
              <a:t>5. </a:t>
            </a:r>
            <a:r>
              <a:rPr lang="en-US" dirty="0"/>
              <a:t>My buddies and I </a:t>
            </a:r>
            <a:r>
              <a:rPr lang="en-US" b="1" dirty="0"/>
              <a:t>prefer / would rather </a:t>
            </a:r>
            <a:r>
              <a:rPr lang="en-US" dirty="0"/>
              <a:t>go </a:t>
            </a:r>
            <a:r>
              <a:rPr lang="tr-TR" dirty="0" smtClean="0"/>
              <a:t>rafting</a:t>
            </a:r>
            <a:r>
              <a:rPr lang="en-US" dirty="0" smtClean="0"/>
              <a:t> </a:t>
            </a:r>
            <a:r>
              <a:rPr lang="en-US" dirty="0"/>
              <a:t>in summers. </a:t>
            </a:r>
            <a:endParaRPr lang="tr-TR" b="1" dirty="0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05" b="57159" l="6200" r="30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" t="28784" r="68485" b="39566"/>
          <a:stretch/>
        </p:blipFill>
        <p:spPr>
          <a:xfrm>
            <a:off x="10116712" y="4982050"/>
            <a:ext cx="2170545" cy="2170546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87" b="54791" l="34400" r="6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3" t="28380" r="32169" b="43606"/>
          <a:stretch/>
        </p:blipFill>
        <p:spPr>
          <a:xfrm>
            <a:off x="9164605" y="455112"/>
            <a:ext cx="2512291" cy="1741856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763" b="57723" l="70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8918" b="39028"/>
          <a:stretch/>
        </p:blipFill>
        <p:spPr>
          <a:xfrm>
            <a:off x="8729888" y="2568553"/>
            <a:ext cx="2472096" cy="21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5739F51-BA60-4A45-9FCF-24B195FB6216}"/>
              </a:ext>
            </a:extLst>
          </p:cNvPr>
          <p:cNvSpPr txBox="1"/>
          <p:nvPr/>
        </p:nvSpPr>
        <p:spPr>
          <a:xfrm>
            <a:off x="198175" y="307452"/>
            <a:ext cx="544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2.Put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into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order</a:t>
            </a:r>
            <a:r>
              <a:rPr lang="tr-TR" b="1" dirty="0"/>
              <a:t>.</a:t>
            </a:r>
          </a:p>
          <a:p>
            <a:endParaRPr lang="tr-TR" b="1" dirty="0"/>
          </a:p>
          <a:p>
            <a:endParaRPr lang="en-US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B108F1-2B1A-4045-845D-F5EA30AA4B68}"/>
              </a:ext>
            </a:extLst>
          </p:cNvPr>
          <p:cNvSpPr txBox="1"/>
          <p:nvPr/>
        </p:nvSpPr>
        <p:spPr>
          <a:xfrm>
            <a:off x="6523040" y="760669"/>
            <a:ext cx="56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mistakes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2DDED0B-3E22-4827-8CD9-7D0E4A668F1A}"/>
              </a:ext>
            </a:extLst>
          </p:cNvPr>
          <p:cNvSpPr txBox="1"/>
          <p:nvPr/>
        </p:nvSpPr>
        <p:spPr>
          <a:xfrm>
            <a:off x="6765455" y="1460271"/>
            <a:ext cx="50136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1. </a:t>
            </a:r>
            <a:r>
              <a:rPr lang="tr-TR" dirty="0" smtClean="0"/>
              <a:t>David </a:t>
            </a:r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rather</a:t>
            </a:r>
            <a:r>
              <a:rPr lang="tr-TR" dirty="0" smtClean="0"/>
              <a:t> </a:t>
            </a:r>
            <a:r>
              <a:rPr lang="tr-TR" dirty="0" err="1" smtClean="0"/>
              <a:t>going</a:t>
            </a:r>
            <a:r>
              <a:rPr lang="tr-TR" dirty="0" smtClean="0"/>
              <a:t> </a:t>
            </a:r>
            <a:r>
              <a:rPr lang="tr-TR" dirty="0" err="1" smtClean="0"/>
              <a:t>hang-gliding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 </a:t>
            </a:r>
          </a:p>
          <a:p>
            <a:pPr>
              <a:lnSpc>
                <a:spcPct val="150000"/>
              </a:lnSpc>
            </a:pPr>
            <a:r>
              <a:rPr lang="tr-TR" dirty="0"/>
              <a:t>2. </a:t>
            </a:r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dirty="0" err="1" smtClean="0"/>
              <a:t>does</a:t>
            </a:r>
            <a:r>
              <a:rPr lang="tr-TR" dirty="0" smtClean="0"/>
              <a:t>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dirty="0" err="1" smtClean="0"/>
              <a:t>prefers</a:t>
            </a:r>
            <a:r>
              <a:rPr lang="tr-TR" dirty="0" smtClean="0"/>
              <a:t> </a:t>
            </a:r>
            <a:r>
              <a:rPr lang="tr-TR" dirty="0" err="1" smtClean="0"/>
              <a:t>doing</a:t>
            </a:r>
            <a:r>
              <a:rPr lang="tr-TR" dirty="0" smtClean="0"/>
              <a:t> in </a:t>
            </a:r>
            <a:r>
              <a:rPr lang="tr-TR" dirty="0" err="1" smtClean="0"/>
              <a:t>summers</a:t>
            </a:r>
            <a:r>
              <a:rPr lang="tr-TR" dirty="0" smtClean="0"/>
              <a:t>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tr-TR" dirty="0"/>
              <a:t>3</a:t>
            </a:r>
            <a:r>
              <a:rPr lang="tr-TR" dirty="0" smtClean="0"/>
              <a:t>. </a:t>
            </a:r>
            <a:r>
              <a:rPr lang="tr-TR" dirty="0" err="1" smtClean="0"/>
              <a:t>Amy</a:t>
            </a:r>
            <a:r>
              <a:rPr lang="tr-TR" dirty="0" smtClean="0"/>
              <a:t> </a:t>
            </a:r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rather</a:t>
            </a:r>
            <a:r>
              <a:rPr lang="tr-TR" dirty="0"/>
              <a:t> </a:t>
            </a:r>
            <a:r>
              <a:rPr lang="tr-TR" dirty="0" err="1" smtClean="0"/>
              <a:t>play</a:t>
            </a:r>
            <a:r>
              <a:rPr lang="tr-TR" dirty="0" smtClean="0"/>
              <a:t> golf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rafting. _________________________________________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4.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doesn’t</a:t>
            </a:r>
            <a:r>
              <a:rPr lang="tr-TR" dirty="0" smtClean="0"/>
              <a:t> </a:t>
            </a:r>
            <a:r>
              <a:rPr lang="tr-TR" dirty="0" err="1" smtClean="0"/>
              <a:t>prefer</a:t>
            </a:r>
            <a:r>
              <a:rPr lang="tr-TR" dirty="0" smtClean="0"/>
              <a:t> </a:t>
            </a:r>
            <a:r>
              <a:rPr lang="tr-TR" dirty="0" err="1" smtClean="0"/>
              <a:t>doing</a:t>
            </a:r>
            <a:r>
              <a:rPr lang="tr-TR" dirty="0" smtClean="0"/>
              <a:t> </a:t>
            </a:r>
            <a:r>
              <a:rPr lang="tr-TR" dirty="0" err="1" smtClean="0"/>
              <a:t>indoor</a:t>
            </a:r>
            <a:r>
              <a:rPr lang="tr-TR" dirty="0" smtClean="0"/>
              <a:t> </a:t>
            </a:r>
            <a:r>
              <a:rPr lang="tr-TR" dirty="0" err="1" smtClean="0"/>
              <a:t>sports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5. I </a:t>
            </a:r>
            <a:r>
              <a:rPr lang="tr-TR" dirty="0" err="1" smtClean="0"/>
              <a:t>prefer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kayaking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canoeing</a:t>
            </a:r>
            <a:r>
              <a:rPr lang="tr-T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</a:t>
            </a:r>
            <a:endParaRPr lang="en-US" dirty="0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2ADF151E-4769-4FE7-B426-A8A9762465F1}"/>
              </a:ext>
            </a:extLst>
          </p:cNvPr>
          <p:cNvCxnSpPr>
            <a:cxnSpLocks/>
          </p:cNvCxnSpPr>
          <p:nvPr/>
        </p:nvCxnSpPr>
        <p:spPr>
          <a:xfrm>
            <a:off x="6414417" y="704214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837CBE6C-F462-42C7-B4AF-89BC0C62A219}"/>
              </a:ext>
            </a:extLst>
          </p:cNvPr>
          <p:cNvCxnSpPr>
            <a:cxnSpLocks/>
          </p:cNvCxnSpPr>
          <p:nvPr/>
        </p:nvCxnSpPr>
        <p:spPr>
          <a:xfrm>
            <a:off x="6506781" y="4817132"/>
            <a:ext cx="0" cy="1486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A9DB4C-8975-4406-A804-C878A0D32370}"/>
              </a:ext>
            </a:extLst>
          </p:cNvPr>
          <p:cNvSpPr txBox="1"/>
          <p:nvPr/>
        </p:nvSpPr>
        <p:spPr>
          <a:xfrm>
            <a:off x="6261682" y="2864329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028A18C-BA0A-4D16-ACEA-5160177F9C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948" y="2489925"/>
            <a:ext cx="317728" cy="369910"/>
          </a:xfrm>
          <a:prstGeom prst="rect">
            <a:avLst/>
          </a:prstGeom>
        </p:spPr>
      </p:pic>
      <p:cxnSp>
        <p:nvCxnSpPr>
          <p:cNvPr id="55" name="Düz Bağlayıcı 54">
            <a:extLst>
              <a:ext uri="{FF2B5EF4-FFF2-40B4-BE49-F238E27FC236}">
                <a16:creationId xmlns:a16="http://schemas.microsoft.com/office/drawing/2014/main" id="{805B8271-3CCC-406C-AC88-4A284FA9C057}"/>
              </a:ext>
            </a:extLst>
          </p:cNvPr>
          <p:cNvCxnSpPr>
            <a:cxnSpLocks/>
          </p:cNvCxnSpPr>
          <p:nvPr/>
        </p:nvCxnSpPr>
        <p:spPr>
          <a:xfrm flipV="1">
            <a:off x="9325470" y="1838094"/>
            <a:ext cx="488385" cy="266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Dikdörtgen 55">
            <a:extLst>
              <a:ext uri="{FF2B5EF4-FFF2-40B4-BE49-F238E27FC236}">
                <a16:creationId xmlns:a16="http://schemas.microsoft.com/office/drawing/2014/main" id="{3E580DE4-687B-48D0-93BE-69FD224A2C9F}"/>
              </a:ext>
            </a:extLst>
          </p:cNvPr>
          <p:cNvSpPr/>
          <p:nvPr/>
        </p:nvSpPr>
        <p:spPr>
          <a:xfrm>
            <a:off x="7200724" y="1878290"/>
            <a:ext cx="1164564" cy="300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go</a:t>
            </a:r>
            <a:endParaRPr lang="en-US" dirty="0"/>
          </a:p>
        </p:txBody>
      </p:sp>
      <p:cxnSp>
        <p:nvCxnSpPr>
          <p:cNvPr id="57" name="Düz Bağlayıcı 56">
            <a:extLst>
              <a:ext uri="{FF2B5EF4-FFF2-40B4-BE49-F238E27FC236}">
                <a16:creationId xmlns:a16="http://schemas.microsoft.com/office/drawing/2014/main" id="{9398D92C-9F41-42C3-B351-060A425433A1}"/>
              </a:ext>
            </a:extLst>
          </p:cNvPr>
          <p:cNvCxnSpPr>
            <a:cxnSpLocks/>
          </p:cNvCxnSpPr>
          <p:nvPr/>
        </p:nvCxnSpPr>
        <p:spPr>
          <a:xfrm flipV="1">
            <a:off x="8734860" y="2669309"/>
            <a:ext cx="713942" cy="2563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Dikdörtgen 59">
            <a:extLst>
              <a:ext uri="{FF2B5EF4-FFF2-40B4-BE49-F238E27FC236}">
                <a16:creationId xmlns:a16="http://schemas.microsoft.com/office/drawing/2014/main" id="{0F18DDEB-1F05-4BFF-BD6B-BEA72414ED66}"/>
              </a:ext>
            </a:extLst>
          </p:cNvPr>
          <p:cNvSpPr/>
          <p:nvPr/>
        </p:nvSpPr>
        <p:spPr>
          <a:xfrm>
            <a:off x="7043400" y="2729066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prefer</a:t>
            </a:r>
            <a:endParaRPr lang="en-US" dirty="0"/>
          </a:p>
        </p:txBody>
      </p:sp>
      <p:cxnSp>
        <p:nvCxnSpPr>
          <p:cNvPr id="61" name="Düz Bağlayıcı 60">
            <a:extLst>
              <a:ext uri="{FF2B5EF4-FFF2-40B4-BE49-F238E27FC236}">
                <a16:creationId xmlns:a16="http://schemas.microsoft.com/office/drawing/2014/main" id="{F2016AA8-2D45-45ED-AC69-3E53805FC2D8}"/>
              </a:ext>
            </a:extLst>
          </p:cNvPr>
          <p:cNvCxnSpPr>
            <a:cxnSpLocks/>
          </p:cNvCxnSpPr>
          <p:nvPr/>
        </p:nvCxnSpPr>
        <p:spPr>
          <a:xfrm>
            <a:off x="10084260" y="3474982"/>
            <a:ext cx="202740" cy="2055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E4E3027-03FD-43BA-9AB5-D376D565BA3B}"/>
              </a:ext>
            </a:extLst>
          </p:cNvPr>
          <p:cNvSpPr/>
          <p:nvPr/>
        </p:nvSpPr>
        <p:spPr>
          <a:xfrm>
            <a:off x="7089713" y="3580615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than</a:t>
            </a:r>
            <a:endParaRPr lang="en-US" dirty="0"/>
          </a:p>
        </p:txBody>
      </p:sp>
      <p:cxnSp>
        <p:nvCxnSpPr>
          <p:cNvPr id="64" name="Düz Bağlayıcı 63">
            <a:extLst>
              <a:ext uri="{FF2B5EF4-FFF2-40B4-BE49-F238E27FC236}">
                <a16:creationId xmlns:a16="http://schemas.microsoft.com/office/drawing/2014/main" id="{4A2354F0-3655-494A-A879-D10DC08E5CB9}"/>
              </a:ext>
            </a:extLst>
          </p:cNvPr>
          <p:cNvCxnSpPr>
            <a:cxnSpLocks/>
          </p:cNvCxnSpPr>
          <p:nvPr/>
        </p:nvCxnSpPr>
        <p:spPr>
          <a:xfrm>
            <a:off x="7829685" y="4343047"/>
            <a:ext cx="583342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Dikdörtgen 65">
            <a:extLst>
              <a:ext uri="{FF2B5EF4-FFF2-40B4-BE49-F238E27FC236}">
                <a16:creationId xmlns:a16="http://schemas.microsoft.com/office/drawing/2014/main" id="{5C5C6565-971A-4179-B7B4-BF0B614FD042}"/>
              </a:ext>
            </a:extLst>
          </p:cNvPr>
          <p:cNvSpPr/>
          <p:nvPr/>
        </p:nvSpPr>
        <p:spPr>
          <a:xfrm>
            <a:off x="7115323" y="4392647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don’t</a:t>
            </a:r>
            <a:endParaRPr lang="en-US" dirty="0"/>
          </a:p>
        </p:txBody>
      </p:sp>
      <p:cxnSp>
        <p:nvCxnSpPr>
          <p:cNvPr id="67" name="Düz Bağlayıcı 66">
            <a:extLst>
              <a:ext uri="{FF2B5EF4-FFF2-40B4-BE49-F238E27FC236}">
                <a16:creationId xmlns:a16="http://schemas.microsoft.com/office/drawing/2014/main" id="{35725102-22B0-452C-BF7C-662A1103C486}"/>
              </a:ext>
            </a:extLst>
          </p:cNvPr>
          <p:cNvCxnSpPr>
            <a:cxnSpLocks/>
          </p:cNvCxnSpPr>
          <p:nvPr/>
        </p:nvCxnSpPr>
        <p:spPr>
          <a:xfrm>
            <a:off x="8038409" y="5155079"/>
            <a:ext cx="206829" cy="181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Dikdörtgen 68">
            <a:extLst>
              <a:ext uri="{FF2B5EF4-FFF2-40B4-BE49-F238E27FC236}">
                <a16:creationId xmlns:a16="http://schemas.microsoft.com/office/drawing/2014/main" id="{636811B4-B95D-4E3B-8119-EBFB1F57602B}"/>
              </a:ext>
            </a:extLst>
          </p:cNvPr>
          <p:cNvSpPr/>
          <p:nvPr/>
        </p:nvSpPr>
        <p:spPr>
          <a:xfrm>
            <a:off x="7183076" y="5242003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going</a:t>
            </a:r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A53111D-EC4B-4BBD-82C3-950A5490527F}"/>
              </a:ext>
            </a:extLst>
          </p:cNvPr>
          <p:cNvSpPr txBox="1"/>
          <p:nvPr/>
        </p:nvSpPr>
        <p:spPr>
          <a:xfrm>
            <a:off x="99767" y="648337"/>
            <a:ext cx="631465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1. </a:t>
            </a:r>
            <a:r>
              <a:rPr lang="tr-TR" dirty="0" smtClean="0"/>
              <a:t>rafting / </a:t>
            </a:r>
            <a:r>
              <a:rPr lang="tr-TR" dirty="0" err="1" smtClean="0"/>
              <a:t>prefers</a:t>
            </a:r>
            <a:r>
              <a:rPr lang="tr-TR" dirty="0" smtClean="0"/>
              <a:t> / </a:t>
            </a:r>
            <a:r>
              <a:rPr lang="tr-TR" dirty="0" err="1" smtClean="0"/>
              <a:t>Tina</a:t>
            </a:r>
            <a:r>
              <a:rPr lang="tr-TR" dirty="0" smtClean="0"/>
              <a:t> / </a:t>
            </a:r>
            <a:r>
              <a:rPr lang="tr-TR" dirty="0" err="1" smtClean="0"/>
              <a:t>caving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. 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____________________________________________ 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2. </a:t>
            </a:r>
            <a:r>
              <a:rPr lang="tr-TR" dirty="0" err="1" smtClean="0"/>
              <a:t>rather</a:t>
            </a:r>
            <a:r>
              <a:rPr lang="tr-TR" dirty="0" smtClean="0"/>
              <a:t> / </a:t>
            </a:r>
            <a:r>
              <a:rPr lang="tr-TR" dirty="0" err="1" smtClean="0"/>
              <a:t>Yuka</a:t>
            </a:r>
            <a:r>
              <a:rPr lang="tr-TR" dirty="0" smtClean="0"/>
              <a:t> /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smtClean="0"/>
              <a:t>/ </a:t>
            </a:r>
            <a:r>
              <a:rPr lang="tr-TR" dirty="0" err="1" smtClean="0"/>
              <a:t>caving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/ </a:t>
            </a:r>
            <a:r>
              <a:rPr lang="tr-TR" dirty="0" err="1" smtClean="0"/>
              <a:t>skydiving</a:t>
            </a:r>
            <a:r>
              <a:rPr lang="tr-TR" dirty="0" smtClean="0"/>
              <a:t> / </a:t>
            </a:r>
            <a:r>
              <a:rPr lang="tr-TR" dirty="0" err="1" smtClean="0"/>
              <a:t>would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r>
              <a:rPr lang="tr-TR" dirty="0" smtClean="0"/>
              <a:t>____________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3. </a:t>
            </a:r>
            <a:r>
              <a:rPr lang="tr-TR" dirty="0" err="1" smtClean="0"/>
              <a:t>prefer</a:t>
            </a:r>
            <a:r>
              <a:rPr lang="tr-TR" dirty="0" smtClean="0"/>
              <a:t> / </a:t>
            </a:r>
            <a:r>
              <a:rPr lang="tr-TR" dirty="0" err="1" smtClean="0"/>
              <a:t>you</a:t>
            </a:r>
            <a:r>
              <a:rPr lang="tr-TR" dirty="0" smtClean="0"/>
              <a:t> / </a:t>
            </a:r>
            <a:r>
              <a:rPr lang="tr-TR" dirty="0" err="1" smtClean="0"/>
              <a:t>what</a:t>
            </a:r>
            <a:r>
              <a:rPr lang="tr-TR" dirty="0" smtClean="0"/>
              <a:t> / do / in </a:t>
            </a:r>
            <a:r>
              <a:rPr lang="tr-TR" dirty="0" err="1" smtClean="0"/>
              <a:t>summers</a:t>
            </a:r>
            <a:r>
              <a:rPr lang="tr-TR" dirty="0" smtClean="0"/>
              <a:t> / </a:t>
            </a:r>
            <a:r>
              <a:rPr lang="tr-TR" dirty="0" err="1" smtClean="0"/>
              <a:t>doing</a:t>
            </a:r>
            <a:r>
              <a:rPr lang="tr-TR" dirty="0"/>
              <a:t>?</a:t>
            </a:r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</a:p>
          <a:p>
            <a:pPr>
              <a:lnSpc>
                <a:spcPct val="150000"/>
              </a:lnSpc>
            </a:pPr>
            <a:r>
              <a:rPr lang="tr-TR" dirty="0"/>
              <a:t>4. </a:t>
            </a:r>
            <a:r>
              <a:rPr lang="tr-TR" dirty="0" err="1" smtClean="0"/>
              <a:t>camping</a:t>
            </a:r>
            <a:r>
              <a:rPr lang="tr-TR" dirty="0" smtClean="0"/>
              <a:t> / </a:t>
            </a:r>
            <a:r>
              <a:rPr lang="tr-TR" dirty="0" err="1" smtClean="0"/>
              <a:t>Sheila</a:t>
            </a:r>
            <a:r>
              <a:rPr lang="tr-TR" dirty="0" smtClean="0"/>
              <a:t> / </a:t>
            </a:r>
            <a:r>
              <a:rPr lang="tr-TR" dirty="0" err="1" smtClean="0"/>
              <a:t>going</a:t>
            </a:r>
            <a:r>
              <a:rPr lang="tr-TR" dirty="0" smtClean="0"/>
              <a:t> / </a:t>
            </a:r>
            <a:r>
              <a:rPr lang="tr-TR" dirty="0" err="1" smtClean="0"/>
              <a:t>prefers</a:t>
            </a:r>
            <a:r>
              <a:rPr lang="tr-TR" dirty="0" smtClean="0"/>
              <a:t> / her </a:t>
            </a:r>
            <a:r>
              <a:rPr lang="tr-TR" dirty="0" err="1" smtClean="0"/>
              <a:t>friends</a:t>
            </a:r>
            <a:r>
              <a:rPr lang="tr-TR" dirty="0" smtClean="0"/>
              <a:t> / </a:t>
            </a:r>
            <a:r>
              <a:rPr lang="tr-TR" dirty="0" err="1" smtClean="0"/>
              <a:t>with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5. </a:t>
            </a:r>
            <a:r>
              <a:rPr lang="tr-TR" dirty="0" err="1" smtClean="0"/>
              <a:t>would</a:t>
            </a:r>
            <a:r>
              <a:rPr lang="tr-TR" dirty="0" smtClean="0"/>
              <a:t> / Brad / 	do / </a:t>
            </a:r>
            <a:r>
              <a:rPr lang="tr-TR" dirty="0" err="1" smtClean="0"/>
              <a:t>sports</a:t>
            </a:r>
            <a:r>
              <a:rPr lang="tr-TR" dirty="0" smtClean="0"/>
              <a:t> / </a:t>
            </a:r>
            <a:r>
              <a:rPr lang="tr-TR" dirty="0" err="1" smtClean="0"/>
              <a:t>rather</a:t>
            </a:r>
            <a:r>
              <a:rPr lang="tr-TR" dirty="0" smtClean="0"/>
              <a:t> / </a:t>
            </a:r>
            <a:r>
              <a:rPr lang="tr-TR" dirty="0" err="1" smtClean="0"/>
              <a:t>indoor</a:t>
            </a:r>
            <a:r>
              <a:rPr lang="tr-TR" dirty="0" smtClean="0"/>
              <a:t>. 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6. </a:t>
            </a:r>
            <a:r>
              <a:rPr lang="tr-TR" dirty="0" err="1" smtClean="0"/>
              <a:t>rather</a:t>
            </a:r>
            <a:r>
              <a:rPr lang="tr-TR" dirty="0" smtClean="0"/>
              <a:t> / </a:t>
            </a:r>
            <a:r>
              <a:rPr lang="tr-TR" dirty="0" err="1" smtClean="0"/>
              <a:t>she</a:t>
            </a:r>
            <a:r>
              <a:rPr lang="tr-TR" dirty="0" smtClean="0"/>
              <a:t> / </a:t>
            </a:r>
            <a:r>
              <a:rPr lang="tr-TR" dirty="0" err="1" smtClean="0"/>
              <a:t>skydiving</a:t>
            </a:r>
            <a:r>
              <a:rPr lang="tr-TR" dirty="0" smtClean="0"/>
              <a:t> / </a:t>
            </a:r>
            <a:r>
              <a:rPr lang="tr-TR" dirty="0" err="1" smtClean="0"/>
              <a:t>go</a:t>
            </a:r>
            <a:r>
              <a:rPr lang="tr-TR" dirty="0" smtClean="0"/>
              <a:t> / </a:t>
            </a:r>
            <a:r>
              <a:rPr lang="tr-TR" dirty="0" err="1" smtClean="0"/>
              <a:t>would</a:t>
            </a:r>
            <a:r>
              <a:rPr lang="tr-TR" dirty="0" smtClean="0"/>
              <a:t>?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.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7. </a:t>
            </a:r>
            <a:r>
              <a:rPr lang="tr-TR" dirty="0" err="1" smtClean="0"/>
              <a:t>going</a:t>
            </a:r>
            <a:r>
              <a:rPr lang="tr-TR" dirty="0" smtClean="0"/>
              <a:t> / </a:t>
            </a:r>
            <a:r>
              <a:rPr lang="tr-TR" dirty="0" err="1" smtClean="0"/>
              <a:t>doesn’t</a:t>
            </a:r>
            <a:r>
              <a:rPr lang="tr-TR" dirty="0" smtClean="0"/>
              <a:t> / he / </a:t>
            </a:r>
            <a:r>
              <a:rPr lang="tr-TR" dirty="0" err="1" smtClean="0"/>
              <a:t>prefer</a:t>
            </a:r>
            <a:r>
              <a:rPr lang="tr-TR" dirty="0" smtClean="0"/>
              <a:t> / </a:t>
            </a:r>
            <a:r>
              <a:rPr lang="tr-TR" dirty="0" err="1" smtClean="0"/>
              <a:t>paragliding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.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2AD91766-BE81-491F-9AA1-43D2190CA8CC}"/>
              </a:ext>
            </a:extLst>
          </p:cNvPr>
          <p:cNvSpPr/>
          <p:nvPr/>
        </p:nvSpPr>
        <p:spPr>
          <a:xfrm>
            <a:off x="469207" y="1128572"/>
            <a:ext cx="3453949" cy="317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Tina</a:t>
            </a:r>
            <a:r>
              <a:rPr lang="tr-TR" dirty="0" smtClean="0"/>
              <a:t> </a:t>
            </a:r>
            <a:r>
              <a:rPr lang="tr-TR" dirty="0" err="1" smtClean="0"/>
              <a:t>prefers</a:t>
            </a:r>
            <a:r>
              <a:rPr lang="tr-TR" dirty="0" smtClean="0"/>
              <a:t> </a:t>
            </a:r>
            <a:r>
              <a:rPr lang="tr-TR" dirty="0" err="1" smtClean="0"/>
              <a:t>caving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rafting.</a:t>
            </a:r>
            <a:endParaRPr lang="en-US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CC5B7F93-889A-4DF8-A8D2-CBED4CA51B09}"/>
              </a:ext>
            </a:extLst>
          </p:cNvPr>
          <p:cNvSpPr/>
          <p:nvPr/>
        </p:nvSpPr>
        <p:spPr>
          <a:xfrm>
            <a:off x="469206" y="1942303"/>
            <a:ext cx="5404820" cy="312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Yuka</a:t>
            </a:r>
            <a:r>
              <a:rPr lang="tr-TR" dirty="0" smtClean="0"/>
              <a:t> </a:t>
            </a:r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rather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caving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skydiving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9B79DD88-FD09-41A3-A8A5-B3419677D592}"/>
              </a:ext>
            </a:extLst>
          </p:cNvPr>
          <p:cNvSpPr/>
          <p:nvPr/>
        </p:nvSpPr>
        <p:spPr>
          <a:xfrm>
            <a:off x="469206" y="2761978"/>
            <a:ext cx="4838290" cy="285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What</a:t>
            </a:r>
            <a:r>
              <a:rPr lang="tr-TR" dirty="0" smtClean="0"/>
              <a:t> do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prefer</a:t>
            </a:r>
            <a:r>
              <a:rPr lang="tr-TR" dirty="0" smtClean="0"/>
              <a:t> </a:t>
            </a:r>
            <a:r>
              <a:rPr lang="tr-TR" dirty="0" err="1" smtClean="0"/>
              <a:t>doing</a:t>
            </a:r>
            <a:r>
              <a:rPr lang="tr-TR" dirty="0" smtClean="0"/>
              <a:t> in </a:t>
            </a:r>
            <a:r>
              <a:rPr lang="tr-TR" dirty="0" err="1" smtClean="0"/>
              <a:t>summers</a:t>
            </a:r>
            <a:r>
              <a:rPr lang="tr-TR" dirty="0" smtClean="0"/>
              <a:t>?</a:t>
            </a:r>
            <a:endParaRPr lang="en-US" dirty="0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BD09D8B4-092E-47EA-BA7D-86E10464E383}"/>
              </a:ext>
            </a:extLst>
          </p:cNvPr>
          <p:cNvSpPr/>
          <p:nvPr/>
        </p:nvSpPr>
        <p:spPr>
          <a:xfrm>
            <a:off x="469206" y="3572311"/>
            <a:ext cx="5548126" cy="29153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Sheila</a:t>
            </a:r>
            <a:r>
              <a:rPr lang="tr-TR" dirty="0" smtClean="0"/>
              <a:t> </a:t>
            </a:r>
            <a:r>
              <a:rPr lang="tr-TR" dirty="0" err="1" smtClean="0"/>
              <a:t>prefers</a:t>
            </a:r>
            <a:r>
              <a:rPr lang="tr-TR" dirty="0" smtClean="0"/>
              <a:t> </a:t>
            </a:r>
            <a:r>
              <a:rPr lang="tr-TR" dirty="0" err="1" smtClean="0"/>
              <a:t>going</a:t>
            </a:r>
            <a:r>
              <a:rPr lang="tr-TR" dirty="0" smtClean="0"/>
              <a:t> </a:t>
            </a:r>
            <a:r>
              <a:rPr lang="tr-TR" dirty="0" err="1" smtClean="0"/>
              <a:t>camping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her </a:t>
            </a:r>
            <a:r>
              <a:rPr lang="tr-TR" dirty="0" err="1" smtClean="0"/>
              <a:t>friends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307059B-F9C1-40C5-A329-EC282B0690AC}"/>
              </a:ext>
            </a:extLst>
          </p:cNvPr>
          <p:cNvSpPr/>
          <p:nvPr/>
        </p:nvSpPr>
        <p:spPr>
          <a:xfrm>
            <a:off x="450805" y="4400842"/>
            <a:ext cx="4250404" cy="3519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Brad </a:t>
            </a:r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rather</a:t>
            </a:r>
            <a:r>
              <a:rPr lang="tr-TR" dirty="0" smtClean="0"/>
              <a:t> do </a:t>
            </a:r>
            <a:r>
              <a:rPr lang="tr-TR" dirty="0" err="1" smtClean="0"/>
              <a:t>indoor</a:t>
            </a:r>
            <a:r>
              <a:rPr lang="tr-TR" dirty="0" smtClean="0"/>
              <a:t> </a:t>
            </a:r>
            <a:r>
              <a:rPr lang="tr-TR" dirty="0" err="1" smtClean="0"/>
              <a:t>sports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FE0AF460-9515-4AED-BBC2-466E43BF01B2}"/>
              </a:ext>
            </a:extLst>
          </p:cNvPr>
          <p:cNvSpPr/>
          <p:nvPr/>
        </p:nvSpPr>
        <p:spPr>
          <a:xfrm>
            <a:off x="474175" y="5225122"/>
            <a:ext cx="3720138" cy="2874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dirty="0" err="1" smtClean="0"/>
              <a:t>rather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</a:t>
            </a:r>
            <a:r>
              <a:rPr lang="tr-TR" dirty="0" err="1" smtClean="0"/>
              <a:t>skydiving</a:t>
            </a:r>
            <a:r>
              <a:rPr lang="tr-TR" dirty="0" smtClean="0"/>
              <a:t>?</a:t>
            </a:r>
            <a:endParaRPr lang="en-US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15BC19F5-5885-4F3A-A61B-A962C4947226}"/>
              </a:ext>
            </a:extLst>
          </p:cNvPr>
          <p:cNvSpPr/>
          <p:nvPr/>
        </p:nvSpPr>
        <p:spPr>
          <a:xfrm>
            <a:off x="381231" y="6034758"/>
            <a:ext cx="4061560" cy="3252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He </a:t>
            </a:r>
            <a:r>
              <a:rPr lang="tr-TR" dirty="0" err="1" smtClean="0"/>
              <a:t>doesn’t</a:t>
            </a:r>
            <a:r>
              <a:rPr lang="tr-TR" dirty="0" smtClean="0"/>
              <a:t> </a:t>
            </a:r>
            <a:r>
              <a:rPr lang="tr-TR" dirty="0" err="1" smtClean="0"/>
              <a:t>prefer</a:t>
            </a:r>
            <a:r>
              <a:rPr lang="tr-TR" dirty="0" smtClean="0"/>
              <a:t> </a:t>
            </a:r>
            <a:r>
              <a:rPr lang="tr-TR" dirty="0" err="1" smtClean="0"/>
              <a:t>going</a:t>
            </a:r>
            <a:r>
              <a:rPr lang="tr-TR" dirty="0" smtClean="0"/>
              <a:t> </a:t>
            </a:r>
            <a:r>
              <a:rPr lang="tr-TR" dirty="0" err="1" smtClean="0"/>
              <a:t>paragliding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7407" l="9925" r="89968">
                        <a14:foregroundMark x1="39915" y1="43056" x2="54856" y2="26759"/>
                        <a14:foregroundMark x1="56990" y1="55926" x2="54963" y2="29259"/>
                        <a14:foregroundMark x1="33511" y1="28148" x2="69904" y2="27315"/>
                        <a14:foregroundMark x1="66489" y1="24630" x2="44077" y2="20185"/>
                        <a14:foregroundMark x1="18783" y1="35556" x2="24973" y2="34352"/>
                        <a14:foregroundMark x1="35539" y1="39167" x2="35859" y2="50741"/>
                        <a14:foregroundMark x1="28388" y1="61296" x2="53469" y2="65833"/>
                        <a14:foregroundMark x1="54642" y1="59537" x2="56350" y2="65741"/>
                        <a14:foregroundMark x1="59338" y1="67315" x2="42583" y2="64907"/>
                        <a14:foregroundMark x1="32124" y1="60741" x2="29989" y2="60370"/>
                        <a14:foregroundMark x1="29242" y1="60093" x2="29242" y2="60093"/>
                        <a14:foregroundMark x1="34152" y1="58889" x2="37780" y2="54444"/>
                        <a14:foregroundMark x1="36926" y1="57407" x2="38954" y2="5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17" y="5258676"/>
            <a:ext cx="1877548" cy="21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5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63" grpId="0" animBg="1"/>
      <p:bldP spid="66" grpId="0" animBg="1"/>
      <p:bldP spid="69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5E6F103-B940-4C36-A4D9-17C7C89874AF}"/>
              </a:ext>
            </a:extLst>
          </p:cNvPr>
          <p:cNvSpPr txBox="1"/>
          <p:nvPr/>
        </p:nvSpPr>
        <p:spPr>
          <a:xfrm>
            <a:off x="1670696" y="74645"/>
            <a:ext cx="8518849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NARTEST İNGİLİZCE KALİTESİNE DAHA FAZLA ULAŞMAK İÇİN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www.altinkarne.com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Sitemizden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Kitaplarımızın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PDF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hallerine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Akıllı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Uygulamalarına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Ücretsiz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Birçok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Dokümana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Ulaşabilirsiniz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81638A1-B6B1-42E0-B98A-E1ABB065EF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29" y="1798735"/>
            <a:ext cx="6558384" cy="473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5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1">
            <a:extLst>
              <a:ext uri="{FF2B5EF4-FFF2-40B4-BE49-F238E27FC236}">
                <a16:creationId xmlns:a16="http://schemas.microsoft.com/office/drawing/2014/main" id="{E8B59E4B-4E13-45DD-B814-8AA42CCFF5BB}"/>
              </a:ext>
            </a:extLst>
          </p:cNvPr>
          <p:cNvSpPr txBox="1"/>
          <p:nvPr/>
        </p:nvSpPr>
        <p:spPr>
          <a:xfrm>
            <a:off x="164031" y="902563"/>
            <a:ext cx="5645641" cy="29582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prefer doing on your summer holidays?	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tatillerinde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yapmayı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tercih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edersin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prefer it? 					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neden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tercih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edersin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need for this sport?				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için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neye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ihtiyacın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takes the most risk?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çok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alır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their professions?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Onların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mesleği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know any adventurer?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Hiç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maceracı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tanıyor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musun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aim of it?	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amacı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 describe their job?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Onların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mesleğini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nasıl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tanımlarsın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extreme sport do you prefer?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Hangi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ekstrem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sporu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tercih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edersin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194B4F-4115-4102-9E4E-AE566C56D890}"/>
              </a:ext>
            </a:extLst>
          </p:cNvPr>
          <p:cNvSpPr txBox="1"/>
          <p:nvPr/>
        </p:nvSpPr>
        <p:spPr>
          <a:xfrm>
            <a:off x="6301519" y="194576"/>
            <a:ext cx="526930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COMMON EXPRESSIONS</a:t>
            </a:r>
          </a:p>
        </p:txBody>
      </p:sp>
      <p:sp>
        <p:nvSpPr>
          <p:cNvPr id="7" name="Metin Kutusu 3">
            <a:extLst>
              <a:ext uri="{FF2B5EF4-FFF2-40B4-BE49-F238E27FC236}">
                <a16:creationId xmlns:a16="http://schemas.microsoft.com/office/drawing/2014/main" id="{758CF73B-DDE0-4B79-BABD-D491A8F28D79}"/>
              </a:ext>
            </a:extLst>
          </p:cNvPr>
          <p:cNvSpPr txBox="1"/>
          <p:nvPr/>
        </p:nvSpPr>
        <p:spPr>
          <a:xfrm>
            <a:off x="5865045" y="647035"/>
            <a:ext cx="6253063" cy="424360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the apple of Turkish Air Force’s eye.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Onlar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Kuvvetleri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göz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bebeği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seems dangerous.	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Tehlikeli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görünüyor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requires a lot of courage.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Çok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fazla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cesaret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gerektiriyor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one of the most exciting activities.			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en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heyecan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verici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aktivitelerden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</a:t>
            </a:r>
            <a:r>
              <a:rPr lang="tr-TR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one do you prefer doing on winter holidays? 	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Kış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tatillerinde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hangisini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yapmayı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tercih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edersin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0400" indent="-3200400"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try it both </a:t>
            </a: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abroad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Turkey.	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hem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Türkiye’de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hem de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yurtdışında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deneyebilirsin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think </a:t>
            </a:r>
            <a:r>
              <a:rPr lang="tr-T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rafting</a:t>
            </a:r>
            <a:r>
              <a:rPr lang="tr-T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tr-TR" sz="11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amusing</a:t>
            </a: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 canoeing</a:t>
            </a: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Bence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rafting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kanoculuktan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eğlenceli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would rather go rafting because it is easier.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Raftinge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gitmeyi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tercih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ederim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çünkü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do it individually or as a group.		</a:t>
            </a:r>
            <a:r>
              <a:rPr lang="tr-T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bireysel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hem de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olarak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yapabilirsin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uncle is fond of adventure.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Amcam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maceraya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düşkündür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can survive in nature on his own.		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doğada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başına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hayatta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kalabilir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4D312D2-C4B3-4CA3-950E-FC4E4C16AE69}"/>
              </a:ext>
            </a:extLst>
          </p:cNvPr>
          <p:cNvSpPr txBox="1"/>
          <p:nvPr/>
        </p:nvSpPr>
        <p:spPr>
          <a:xfrm>
            <a:off x="237664" y="381052"/>
            <a:ext cx="5267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 </a:t>
            </a:r>
            <a:r>
              <a:rPr lang="tr-TR" dirty="0" smtClean="0"/>
              <a:t>      </a:t>
            </a:r>
            <a:r>
              <a:rPr lang="tr-TR" dirty="0"/>
              <a:t>UNIT QUESTIONS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840C24C-2630-4280-90E1-5974774D0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45" b="90629" l="10700" r="43700">
                        <a14:foregroundMark x1="26000" y1="40000" x2="24000" y2="39720"/>
                        <a14:foregroundMark x1="31500" y1="45175" x2="31400" y2="45315"/>
                        <a14:foregroundMark x1="25400" y1="54825" x2="25600" y2="55245"/>
                        <a14:foregroundMark x1="25900" y1="53427" x2="25300" y2="57483"/>
                        <a14:foregroundMark x1="32600" y1="14545" x2="32600" y2="14545"/>
                        <a14:foregroundMark x1="16500" y1="20839" x2="16500" y2="20839"/>
                        <a14:foregroundMark x1="15800" y1="30210" x2="15800" y2="30210"/>
                        <a14:foregroundMark x1="25000" y1="56224" x2="25000" y2="56224"/>
                        <a14:foregroundMark x1="21100" y1="55385" x2="21100" y2="55385"/>
                        <a14:foregroundMark x1="21000" y1="65175" x2="21000" y2="651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6911" r="52090"/>
          <a:stretch/>
        </p:blipFill>
        <p:spPr>
          <a:xfrm>
            <a:off x="2009280" y="4287825"/>
            <a:ext cx="1724164" cy="278261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D803A7D-DC4C-411D-A714-1EF935978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49" b="89510" l="51900" r="91700">
                        <a14:foregroundMark x1="59300" y1="20559" x2="59300" y2="20559"/>
                        <a14:foregroundMark x1="62600" y1="12168" x2="62600" y2="12168"/>
                        <a14:foregroundMark x1="63300" y1="18881" x2="63300" y2="18881"/>
                        <a14:foregroundMark x1="59100" y1="28112" x2="59100" y2="28112"/>
                        <a14:foregroundMark x1="59100" y1="25874" x2="59100" y2="25874"/>
                        <a14:foregroundMark x1="59000" y1="26993" x2="59000" y2="26993"/>
                        <a14:foregroundMark x1="59800" y1="26993" x2="59800" y2="26993"/>
                        <a14:foregroundMark x1="59300" y1="26853" x2="59300" y2="26853"/>
                        <a14:foregroundMark x1="59400" y1="28811" x2="59400" y2="28811"/>
                        <a14:foregroundMark x1="59400" y1="28811" x2="59400" y2="28811"/>
                        <a14:foregroundMark x1="52300" y1="18741" x2="52300" y2="18741"/>
                        <a14:foregroundMark x1="52200" y1="18322" x2="52200" y2="18322"/>
                        <a14:foregroundMark x1="53800" y1="22517" x2="53800" y2="22517"/>
                        <a14:foregroundMark x1="53300" y1="22937" x2="53300" y2="22937"/>
                        <a14:foregroundMark x1="59100" y1="24895" x2="59100" y2="24895"/>
                        <a14:foregroundMark x1="58900" y1="18182" x2="58900" y2="18182"/>
                        <a14:foregroundMark x1="58200" y1="26434" x2="58200" y2="26434"/>
                        <a14:foregroundMark x1="54200" y1="13147" x2="54200" y2="13147"/>
                        <a14:foregroundMark x1="58200" y1="11329" x2="58200" y2="11329"/>
                        <a14:foregroundMark x1="52400" y1="18322" x2="52400" y2="18322"/>
                        <a14:foregroundMark x1="70300" y1="37343" x2="70300" y2="37343"/>
                        <a14:foregroundMark x1="75300" y1="41678" x2="75300" y2="41678"/>
                        <a14:foregroundMark x1="69000" y1="55804" x2="69000" y2="55804"/>
                        <a14:foregroundMark x1="69700" y1="53427" x2="69700" y2="53427"/>
                        <a14:foregroundMark x1="69700" y1="60140" x2="69700" y2="60140"/>
                        <a14:foregroundMark x1="70000" y1="67273" x2="70000" y2="67273"/>
                        <a14:foregroundMark x1="66800" y1="86154" x2="66800" y2="86154"/>
                        <a14:foregroundMark x1="66100" y1="89650" x2="66100" y2="89650"/>
                        <a14:foregroundMark x1="72200" y1="48811" x2="72200" y2="48811"/>
                        <a14:foregroundMark x1="58100" y1="18601" x2="58100" y2="18601"/>
                        <a14:foregroundMark x1="57200" y1="20420" x2="57200" y2="20420"/>
                        <a14:foregroundMark x1="56800" y1="17203" x2="56800" y2="17203"/>
                        <a14:foregroundMark x1="58700" y1="18601" x2="57800" y2="17483"/>
                        <a14:foregroundMark x1="52000" y1="18462" x2="52000" y2="18462"/>
                        <a14:foregroundMark x1="53900" y1="12587" x2="53900" y2="12587"/>
                        <a14:foregroundMark x1="58300" y1="11049" x2="58300" y2="11049"/>
                        <a14:foregroundMark x1="58300" y1="11049" x2="58300" y2="11049"/>
                        <a14:foregroundMark x1="58300" y1="11049" x2="58300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8" t="5405" r="3306" b="5953"/>
          <a:stretch/>
        </p:blipFill>
        <p:spPr>
          <a:xfrm>
            <a:off x="4706862" y="4357395"/>
            <a:ext cx="1959517" cy="25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99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D34FF56F-2FDE-4CB1-B527-EEC6DC01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37" b="75093" l="9300" r="84100">
                        <a14:foregroundMark x1="47600" y1="19167" x2="47600" y2="19167"/>
                        <a14:foregroundMark x1="51600" y1="17037" x2="516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50" r="6556" b="18095"/>
          <a:stretch/>
        </p:blipFill>
        <p:spPr>
          <a:xfrm>
            <a:off x="1039886" y="-48998"/>
            <a:ext cx="2639136" cy="1760081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1E4143C3-1E4E-4B58-8F4D-04E9D9963BE2}"/>
              </a:ext>
            </a:extLst>
          </p:cNvPr>
          <p:cNvSpPr/>
          <p:nvPr/>
        </p:nvSpPr>
        <p:spPr>
          <a:xfrm>
            <a:off x="7757019" y="495410"/>
            <a:ext cx="2528798" cy="998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EXTREME SPORTS</a:t>
            </a:r>
            <a:endParaRPr lang="en-US" dirty="0"/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F6242210-2967-40C5-8559-BDCA0045FFEB}"/>
              </a:ext>
            </a:extLst>
          </p:cNvPr>
          <p:cNvSpPr txBox="1"/>
          <p:nvPr/>
        </p:nvSpPr>
        <p:spPr>
          <a:xfrm>
            <a:off x="1640466" y="1095530"/>
            <a:ext cx="16476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PROFESSIONS</a:t>
            </a:r>
            <a:endParaRPr lang="en-US" sz="1600" dirty="0"/>
          </a:p>
          <a:p>
            <a:endParaRPr lang="en-US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62191FE-5AAF-4BBC-8162-9D85D035907C}"/>
              </a:ext>
            </a:extLst>
          </p:cNvPr>
          <p:cNvSpPr/>
          <p:nvPr/>
        </p:nvSpPr>
        <p:spPr>
          <a:xfrm>
            <a:off x="36693" y="1638653"/>
            <a:ext cx="5820716" cy="37274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0" rIns="0" bIns="0"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farmer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çiftçi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öğretmen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electrician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elektrikçi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police officer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polis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memuru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window cleaner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pencere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temizleyici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stuntman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dublör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astronaut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astronot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coal miner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madenci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fighter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itfaiyeci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traffic controller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trafiği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kontrolcüsü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center specialist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çağrı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merkezi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uzmanı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dietician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diyetisyen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fighter pilot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savaş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pilotu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instructor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eğitmen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scientist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squadron commander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filosu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kumandanı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3E72B07-34EF-43AF-A1F4-D9128E43A225}"/>
              </a:ext>
            </a:extLst>
          </p:cNvPr>
          <p:cNvSpPr/>
          <p:nvPr/>
        </p:nvSpPr>
        <p:spPr>
          <a:xfrm>
            <a:off x="6006587" y="1609929"/>
            <a:ext cx="5995721" cy="27259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rafting		</a:t>
            </a:r>
            <a:r>
              <a:rPr lang="tr-TR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rafting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kayaking		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kayağı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skydiving		</a:t>
            </a:r>
            <a:r>
              <a:rPr lang="tr-T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serbest paraşüt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 skydiving	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kapalı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mekan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serbest 				paraşüt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scuba diving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tüplü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dalış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canoeing		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kano</a:t>
            </a:r>
            <a:r>
              <a:rPr lang="tr-TR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culuk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paragliding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yamaç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paraşütü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hang-gliding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  <a:r>
              <a:rPr lang="tr-T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kanat</a:t>
            </a:r>
            <a:r>
              <a:rPr lang="tr-T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sporu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skateboarding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kaykay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motor-racing		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motor/araba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yarışı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mountain-biking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dağ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bisikleti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 climbing	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kaya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tırmanışı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1176655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caving		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mağaracılık</a:t>
            </a:r>
            <a:r>
              <a:rPr lang="tr-T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mağara 					sporu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1176655" algn="l"/>
              </a:tabLst>
            </a:pPr>
            <a:endParaRPr lang="tr-TR" sz="1200" dirty="0" smtClean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7757019" y="4335893"/>
            <a:ext cx="2684746" cy="629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NOUN &amp; ADJECTIVE PHRASES</a:t>
            </a:r>
            <a:endParaRPr lang="tr-TR" dirty="0"/>
          </a:p>
        </p:txBody>
      </p:sp>
      <p:sp>
        <p:nvSpPr>
          <p:cNvPr id="13" name="Metin Kutusu 1">
            <a:extLst>
              <a:ext uri="{FF2B5EF4-FFF2-40B4-BE49-F238E27FC236}">
                <a16:creationId xmlns:a16="http://schemas.microsoft.com/office/drawing/2014/main" id="{080B2F45-38B3-40BE-937A-56411570C19E}"/>
              </a:ext>
            </a:extLst>
          </p:cNvPr>
          <p:cNvSpPr txBox="1"/>
          <p:nvPr/>
        </p:nvSpPr>
        <p:spPr>
          <a:xfrm>
            <a:off x="5950143" y="5009651"/>
            <a:ext cx="6108611" cy="177910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10800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 sport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ekstrem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serbest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düşüş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yaş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aralığ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ı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bitiş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çizgisi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aircraft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uçak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endüstrisi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all-inclusive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dahil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weather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durumu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" b="27959" l="29500" r="48700">
                        <a14:foregroundMark x1="46600" y1="12852" x2="46600" y2="12852"/>
                        <a14:foregroundMark x1="46400" y1="9696" x2="46400" y2="9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3" t="906" r="51163" b="68926"/>
          <a:stretch/>
        </p:blipFill>
        <p:spPr>
          <a:xfrm>
            <a:off x="6304943" y="-203430"/>
            <a:ext cx="1653309" cy="206894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44722" l="5200" r="50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64" b="51515"/>
          <a:stretch/>
        </p:blipFill>
        <p:spPr>
          <a:xfrm>
            <a:off x="-222817" y="5357091"/>
            <a:ext cx="1597836" cy="160788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8" b="44537" l="58700" r="89000">
                        <a14:foregroundMark x1="69500" y1="29074" x2="71200" y2="26944"/>
                        <a14:foregroundMark x1="75200" y1="28426" x2="80300" y2="2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6" t="3233" r="9273" b="53400"/>
          <a:stretch/>
        </p:blipFill>
        <p:spPr>
          <a:xfrm>
            <a:off x="2145297" y="5308479"/>
            <a:ext cx="1229472" cy="162249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93" b="88611" l="12700" r="46100">
                        <a14:foregroundMark x1="17600" y1="74352" x2="18400" y2="76204"/>
                        <a14:foregroundMark x1="19900" y1="75556" x2="18100" y2="70833"/>
                        <a14:foregroundMark x1="34100" y1="71667" x2="37800" y2="67870"/>
                        <a14:foregroundMark x1="38500" y1="71111" x2="38500" y2="6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1" t="46868" r="50582" b="10034"/>
          <a:stretch/>
        </p:blipFill>
        <p:spPr>
          <a:xfrm>
            <a:off x="4044907" y="5317120"/>
            <a:ext cx="1361709" cy="15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D8C2E65C-B30B-40D3-957B-77CEB9F17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93" b="9767"/>
          <a:stretch/>
        </p:blipFill>
        <p:spPr>
          <a:xfrm>
            <a:off x="7856288" y="-64557"/>
            <a:ext cx="2960858" cy="2174331"/>
          </a:xfrm>
          <a:prstGeom prst="rect">
            <a:avLst/>
          </a:prstGeom>
        </p:spPr>
      </p:pic>
      <p:sp>
        <p:nvSpPr>
          <p:cNvPr id="9" name="Metin Kutusu 1">
            <a:extLst>
              <a:ext uri="{FF2B5EF4-FFF2-40B4-BE49-F238E27FC236}">
                <a16:creationId xmlns:a16="http://schemas.microsoft.com/office/drawing/2014/main" id="{FC81D056-F406-4EF7-A4FF-65712C29F606}"/>
              </a:ext>
            </a:extLst>
          </p:cNvPr>
          <p:cNvSpPr txBox="1"/>
          <p:nvPr/>
        </p:nvSpPr>
        <p:spPr>
          <a:xfrm>
            <a:off x="80556" y="474273"/>
            <a:ext cx="5418332" cy="62868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amusing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eğlenceli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sıkıcı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zorlu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disappointing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kırıklığına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uğratıcı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entertaining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eğlenceli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heyecan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verici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fascinating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büyüleyici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ilginç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risky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nervous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gergin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afraid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korkmuş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experienced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tecrübeli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inexperienced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tecrübesiz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adventurous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maceralı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şaşırtıcı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kolay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dangerous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tehlikeli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gizemli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popüler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comfortable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rahat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ambitious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hırslı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fearless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korkusuz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bilimsel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stressful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stresli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magnificent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büyüleyici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wonderful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müthiş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büyük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açık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kapalı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mekan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aerobatic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akrobasisi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acrobatic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akrobatik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included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dahil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154DE58-0D46-4F17-B7F7-5D81F92A8D67}"/>
              </a:ext>
            </a:extLst>
          </p:cNvPr>
          <p:cNvSpPr txBox="1"/>
          <p:nvPr/>
        </p:nvSpPr>
        <p:spPr>
          <a:xfrm>
            <a:off x="8579663" y="474273"/>
            <a:ext cx="151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VERBS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9B3FDE94-8925-471E-9F57-834DD0A6EAB0}"/>
              </a:ext>
            </a:extLst>
          </p:cNvPr>
          <p:cNvSpPr/>
          <p:nvPr/>
        </p:nvSpPr>
        <p:spPr>
          <a:xfrm>
            <a:off x="249651" y="114059"/>
            <a:ext cx="4921117" cy="3602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tr-TR" dirty="0"/>
              <a:t>			 </a:t>
            </a:r>
            <a:r>
              <a:rPr lang="tr-TR" dirty="0" smtClean="0"/>
              <a:t>ADJECTIVES</a:t>
            </a:r>
            <a:endParaRPr lang="en-US" dirty="0"/>
          </a:p>
        </p:txBody>
      </p:sp>
      <p:sp>
        <p:nvSpPr>
          <p:cNvPr id="5" name="Metin Kutusu 1">
            <a:extLst>
              <a:ext uri="{FF2B5EF4-FFF2-40B4-BE49-F238E27FC236}">
                <a16:creationId xmlns:a16="http://schemas.microsoft.com/office/drawing/2014/main" id="{080B2F45-38B3-40BE-937A-56411570C19E}"/>
              </a:ext>
            </a:extLst>
          </p:cNvPr>
          <p:cNvSpPr txBox="1"/>
          <p:nvPr/>
        </p:nvSpPr>
        <p:spPr>
          <a:xfrm>
            <a:off x="5578764" y="1418960"/>
            <a:ext cx="6613236" cy="53421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10800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uçmak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succeed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başarmak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gösteri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yapmak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				yapmak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keşfetmek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ihtiyaç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duymak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gerekmek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					gerektirmek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giymek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carry	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taşımak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tecrübe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etmek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deneyimlemek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geliştirmek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survive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hayatta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betimlemek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tanımlamak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hareket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üretmek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iniş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vary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çeşitlilik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göstermek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5278" l="10000" r="89300">
                        <a14:foregroundMark x1="52600" y1="63611" x2="51700" y2="59259"/>
                        <a14:foregroundMark x1="51200" y1="53981" x2="51200" y2="53981"/>
                        <a14:foregroundMark x1="52800" y1="58056" x2="52800" y2="58056"/>
                        <a14:foregroundMark x1="51000" y1="58148" x2="50600" y2="55093"/>
                        <a14:foregroundMark x1="48700" y1="57222" x2="48700" y2="57222"/>
                        <a14:foregroundMark x1="52000" y1="57130" x2="52000" y2="57130"/>
                        <a14:foregroundMark x1="41400" y1="48056" x2="41400" y2="48056"/>
                        <a14:foregroundMark x1="45600" y1="52407" x2="45600" y2="52407"/>
                        <a14:foregroundMark x1="43700" y1="51852" x2="43700" y2="51852"/>
                        <a14:foregroundMark x1="42300" y1="49259" x2="42300" y2="49259"/>
                        <a14:foregroundMark x1="45800" y1="58056" x2="45800" y2="58056"/>
                        <a14:foregroundMark x1="55800" y1="57407" x2="55800" y2="57407"/>
                        <a14:foregroundMark x1="58300" y1="52130" x2="58300" y2="52130"/>
                        <a14:foregroundMark x1="59300" y1="48981" x2="59300" y2="48981"/>
                        <a14:foregroundMark x1="46100" y1="56667" x2="46100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9967" r="19309" b="20000"/>
          <a:stretch/>
        </p:blipFill>
        <p:spPr>
          <a:xfrm>
            <a:off x="4233133" y="193963"/>
            <a:ext cx="2691262" cy="3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D8C2E65C-B30B-40D3-957B-77CEB9F17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93" b="9767"/>
          <a:stretch/>
        </p:blipFill>
        <p:spPr>
          <a:xfrm>
            <a:off x="7704735" y="-103983"/>
            <a:ext cx="2960858" cy="2174331"/>
          </a:xfrm>
          <a:prstGeom prst="rect">
            <a:avLst/>
          </a:prstGeom>
        </p:spPr>
      </p:pic>
      <p:sp>
        <p:nvSpPr>
          <p:cNvPr id="9" name="Metin Kutusu 1">
            <a:extLst>
              <a:ext uri="{FF2B5EF4-FFF2-40B4-BE49-F238E27FC236}">
                <a16:creationId xmlns:a16="http://schemas.microsoft.com/office/drawing/2014/main" id="{FC81D056-F406-4EF7-A4FF-65712C29F606}"/>
              </a:ext>
            </a:extLst>
          </p:cNvPr>
          <p:cNvSpPr txBox="1"/>
          <p:nvPr/>
        </p:nvSpPr>
        <p:spPr>
          <a:xfrm>
            <a:off x="78007" y="474273"/>
            <a:ext cx="5386396" cy="6296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üye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insan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demonstration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gösteri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hız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distance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mesafe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tecrübe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deneyim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abroad	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yurt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meslek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manzara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century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yüzyıl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courage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cesaret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adrenaline		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adrenalin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backup	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yedek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uçak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hareket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rüzgar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accident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adventurer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maceracı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düşüş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önem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başarı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bravery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cesaret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occupation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meslek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catering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yeme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içme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konaklama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çift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pist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amaç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bölge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154DE58-0D46-4F17-B7F7-5D81F92A8D67}"/>
              </a:ext>
            </a:extLst>
          </p:cNvPr>
          <p:cNvSpPr txBox="1"/>
          <p:nvPr/>
        </p:nvSpPr>
        <p:spPr>
          <a:xfrm>
            <a:off x="8428110" y="468903"/>
            <a:ext cx="151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ADJECTIVES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9B3FDE94-8925-471E-9F57-834DD0A6EAB0}"/>
              </a:ext>
            </a:extLst>
          </p:cNvPr>
          <p:cNvSpPr/>
          <p:nvPr/>
        </p:nvSpPr>
        <p:spPr>
          <a:xfrm>
            <a:off x="372926" y="114059"/>
            <a:ext cx="4921117" cy="3602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tr-TR" dirty="0"/>
              <a:t>			 </a:t>
            </a:r>
            <a:r>
              <a:rPr lang="tr-TR" dirty="0" smtClean="0"/>
              <a:t>NOUNS</a:t>
            </a:r>
            <a:endParaRPr lang="en-US" dirty="0"/>
          </a:p>
        </p:txBody>
      </p:sp>
      <p:sp>
        <p:nvSpPr>
          <p:cNvPr id="5" name="Metin Kutusu 1">
            <a:extLst>
              <a:ext uri="{FF2B5EF4-FFF2-40B4-BE49-F238E27FC236}">
                <a16:creationId xmlns:a16="http://schemas.microsoft.com/office/drawing/2014/main" id="{080B2F45-38B3-40BE-937A-56411570C19E}"/>
              </a:ext>
            </a:extLst>
          </p:cNvPr>
          <p:cNvSpPr txBox="1"/>
          <p:nvPr/>
        </p:nvSpPr>
        <p:spPr>
          <a:xfrm>
            <a:off x="5707973" y="1411121"/>
            <a:ext cx="6298497" cy="544687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10800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helmet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paddle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kısa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kürek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dry-suit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vücudu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dalgıç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kıyafeti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wetsuit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dalgıç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giysisi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skateboar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	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aykay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elbow pad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dirsek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koruyucu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knee pad	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dizlik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kayak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kano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jacket		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yeleği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clothing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giysi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footwear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ayakkabı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sock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çorap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glove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eldiven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torch			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feneri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 pack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mağara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çantası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bootie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patik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kısa bot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raft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kanat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suit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uçuş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takımı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giysisi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parachute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paraşüt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armour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zırh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goggles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gözlük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wrist guard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bilek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koruyucu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 instrument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uçuş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aleti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005" y="387926"/>
            <a:ext cx="2646903" cy="28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2.59259E-6 C -0.01432 -0.00555 -0.00117 0.00047 -0.01067 -0.00532 C -0.01497 -0.00787 -0.01276 -0.00509 -0.01745 -0.00926 C -0.01875 -0.01041 -0.02005 -0.01203 -0.02122 -0.01342 C -0.022 -0.01412 -0.02265 -0.01551 -0.02357 -0.01597 C -0.02552 -0.01736 -0.0276 -0.01782 -0.02956 -0.01875 C -0.03125 -0.01944 -0.03359 -0.02106 -0.03489 -0.02268 C -0.03581 -0.02384 -0.03633 -0.02569 -0.03724 -0.02685 C -0.03789 -0.02778 -0.03867 -0.0287 -0.03945 -0.02963 C -0.04232 -0.03264 -0.0431 -0.0331 -0.04557 -0.03634 C -0.04739 -0.03866 -0.05026 -0.04305 -0.05234 -0.04444 C -0.05377 -0.04537 -0.05534 -0.04514 -0.0569 -0.0456 C -0.06679 -0.05278 -0.05573 -0.04375 -0.06289 -0.05254 C -0.06367 -0.05324 -0.06445 -0.05324 -0.06523 -0.0537 C -0.06653 -0.05486 -0.06771 -0.05648 -0.06901 -0.05787 C -0.07148 -0.06018 -0.07435 -0.06157 -0.07656 -0.06458 C -0.0776 -0.06597 -0.07838 -0.06782 -0.07956 -0.06852 C -0.08099 -0.06967 -0.08268 -0.06944 -0.08411 -0.06991 C -0.0875 -0.0743 -0.09049 -0.07893 -0.09479 -0.08078 L -0.11067 -0.0875 C -0.11224 -0.08796 -0.11367 -0.08819 -0.11523 -0.08889 C -0.11706 -0.08958 -0.11875 -0.09051 -0.12057 -0.09143 C -0.122 -0.09236 -0.12344 -0.09375 -0.12513 -0.09421 C -0.12682 -0.09467 -0.12864 -0.09491 -0.13034 -0.0956 C -0.13411 -0.09676 -0.13242 -0.09676 -0.13567 -0.09815 C -0.13763 -0.0993 -0.13971 -0.1 -0.14179 -0.10092 L -0.14479 -0.10231 C -0.14583 -0.10278 -0.14674 -0.10324 -0.14778 -0.1037 L -0.15234 -0.10486 L -0.16289 -0.10764 C -0.16419 -0.1081 -0.16549 -0.10856 -0.16679 -0.10903 C -0.17461 -0.11458 -0.1664 -0.10949 -0.17956 -0.11296 C -0.18164 -0.11366 -0.18359 -0.11481 -0.18567 -0.11574 L -0.20156 -0.11435 C -0.20482 -0.11412 -0.2082 -0.11412 -0.21146 -0.11296 C -0.21237 -0.11273 -0.21289 -0.11065 -0.21367 -0.11041 C -0.21588 -0.10949 -0.21823 -0.10949 -0.22057 -0.10903 C -0.22174 -0.10879 -0.22304 -0.1081 -0.22435 -0.10764 C -0.23073 -0.10509 -0.22357 -0.10764 -0.2319 -0.1037 C -0.23307 -0.10301 -0.2345 -0.10301 -0.23567 -0.10231 C -0.23698 -0.10162 -0.23815 -0.10046 -0.23945 -0.09953 C -0.24101 -0.09861 -0.24245 -0.09768 -0.24401 -0.09699 C -0.24505 -0.09629 -0.24609 -0.09606 -0.247 -0.0956 C -0.24831 -0.09467 -0.24961 -0.09375 -0.25078 -0.09282 C -0.25182 -0.09328 -0.25299 -0.09514 -0.2539 -0.09421 C -0.25729 -0.0912 -0.25482 -0.08727 -0.2539 -0.08472 C -0.25442 -0.08241 -0.25456 -0.08009 -0.25534 -0.07801 C -0.25586 -0.07662 -0.2569 -0.07639 -0.25768 -0.07523 C -0.25846 -0.07407 -0.25911 -0.07245 -0.25989 -0.07129 C -0.26094 -0.06991 -0.26198 -0.06875 -0.26289 -0.06736 C -0.26406 -0.06551 -0.26484 -0.06342 -0.26601 -0.0618 C -0.27357 -0.05116 -0.26771 -0.06227 -0.27513 -0.04977 C -0.27838 -0.04398 -0.28164 -0.03796 -0.28489 -0.03217 L -0.297 -0.01065 L -0.3039 0.00139 L -0.30612 0.00556 C -0.3069 0.00695 -0.30781 0.0081 -0.30846 0.00949 C -0.30911 0.01134 -0.30989 0.0132 -0.31067 0.01482 C -0.31627 0.02871 -0.30703 0.00672 -0.31445 0.02431 C -0.31549 0.02986 -0.31549 0.03102 -0.31823 0.03658 C -0.32122 0.04236 -0.32057 0.03912 -0.32357 0.0419 C -0.32448 0.04259 -0.32838 0.04699 -0.32969 0.04861 C -0.33125 0.05093 -0.33372 0.05463 -0.33567 0.05672 C -0.33815 0.05903 -0.34101 0.06042 -0.34323 0.06343 C -0.34427 0.06482 -0.34531 0.06597 -0.34635 0.06736 C -0.34713 0.06875 -0.34765 0.07037 -0.34857 0.07153 C -0.34922 0.07222 -0.35013 0.07222 -0.35078 0.07292 C -0.35221 0.07408 -0.35338 0.07523 -0.35469 0.07685 C -0.35547 0.07801 -0.35599 0.07986 -0.3569 0.08102 C -0.35807 0.08218 -0.3595 0.08264 -0.36067 0.08357 C -0.36172 0.08449 -0.36276 0.08519 -0.36367 0.08634 C -0.37252 0.09584 -0.36745 0.09306 -0.37357 0.09584 C -0.37461 0.09653 -0.37578 0.09722 -0.37656 0.09838 C -0.37903 0.10209 -0.38047 0.10834 -0.38346 0.11065 C -0.38646 0.11273 -0.38971 0.11412 -0.39245 0.11736 C -0.39596 0.1213 -0.39388 0.11945 -0.39857 0.12269 C -0.39935 0.12408 -0.4 0.12547 -0.40078 0.12662 C -0.40599 0.1338 -0.40403 0.13033 -0.40846 0.13472 C -0.40924 0.13565 -0.40989 0.13681 -0.41067 0.1375 C -0.41692 0.14306 -0.41211 0.13797 -0.41679 0.14144 C -0.42604 0.14861 -0.41445 0.14028 -0.422 0.14699 C -0.42435 0.14908 -0.42929 0.15255 -0.4319 0.15371 C -0.43333 0.1544 -0.43489 0.15463 -0.43646 0.15509 C -0.43919 0.15672 -0.44192 0.1588 -0.44479 0.16042 C -0.44648 0.16134 -0.44831 0.16227 -0.45013 0.1632 C -0.45104 0.16366 -0.45208 0.16389 -0.45312 0.16435 C -0.45638 0.16667 -0.4556 0.16783 -0.45911 0.16852 C -0.46575 0.16968 -0.47226 0.17037 -0.4789 0.1713 C -0.48646 0.17084 -0.49401 0.1706 -0.50156 0.16991 C -0.5039 0.16968 -0.50625 0.1669 -0.50846 0.16574 C -0.51549 0.16181 -0.51536 0.16227 -0.52135 0.16042 C -0.52252 0.15903 -0.52383 0.15764 -0.52513 0.15625 C -0.52578 0.15579 -0.52669 0.15556 -0.52734 0.15509 C -0.52812 0.1544 -0.52877 0.15278 -0.52969 0.15232 C -0.53216 0.15139 -0.53463 0.15139 -0.53724 0.15093 C -0.53867 0.14954 -0.54023 0.14815 -0.54179 0.14699 C -0.54323 0.14584 -0.54479 0.14514 -0.54635 0.14422 C -0.54948 0.14213 -0.55169 0.14051 -0.55469 0.1375 C -0.55599 0.13634 -0.55716 0.13496 -0.55846 0.13357 C -0.56237 0.12871 -0.5612 0.12894 -0.56601 0.12408 C -0.56666 0.12338 -0.56758 0.12315 -0.56823 0.12269 C -0.56927 0.1213 -0.57031 0.11991 -0.57135 0.11875 C -0.57409 0.11551 -0.57708 0.11297 -0.57969 0.10926 C -0.58229 0.10533 -0.58567 0.09977 -0.58867 0.09699 C -0.5901 0.09584 -0.59179 0.09537 -0.59323 0.09445 C -0.59271 0.08935 -0.59192 0.08449 -0.59179 0.07963 C -0.59166 0.07778 -0.59284 0.07593 -0.59258 0.07431 C -0.59206 0.07176 -0.59049 0.0706 -0.58945 0.06875 C -0.59049 0.06736 -0.59166 0.06644 -0.59258 0.06482 C -0.5931 0.06366 -0.59349 0.06204 -0.59401 0.06065 C -0.59557 0.05718 -0.59674 0.05301 -0.59857 0.05 C -0.60013 0.04722 -0.60195 0.04514 -0.60312 0.0419 C -0.60364 0.04051 -0.60416 0.03935 -0.60469 0.03773 C -0.60521 0.03565 -0.60534 0.0331 -0.60612 0.03102 C -0.60664 0.02986 -0.60768 0.0294 -0.60846 0.02847 C -0.6082 0.03009 -0.60664 0.0338 -0.60768 0.0338 C -0.60898 0.0338 -0.60898 0.02986 -0.60989 0.02847 C -0.61133 0.02616 -0.61445 0.02292 -0.61445 0.02292 C -0.61666 0.01713 -0.61784 0.01389 -0.62135 0.0081 C -0.62187 0.00718 -0.62278 0.00718 -0.62357 0.00695 C -0.62435 0.00556 -0.62513 0.00417 -0.62591 0.00278 C -0.62643 0.00162 -0.62669 2.59259E-6 -0.62734 -0.00116 C -0.62929 -0.00509 -0.63138 -0.00833 -0.63346 -0.01203 L -0.63802 -0.02014 L -0.64557 -0.03356 C -0.64635 -0.03495 -0.647 -0.03634 -0.64778 -0.03773 L -0.65156 -0.04305 C -0.65312 -0.05116 -0.65104 -0.04328 -0.65612 -0.05116 C -0.67357 -0.07824 -0.65521 -0.05486 -0.67357 -0.07662 C -0.67383 -0.07986 -0.67357 -0.0831 -0.67435 -0.08611 C -0.67487 -0.08819 -0.67786 -0.08958 -0.6789 -0.09004 C -0.68893 -0.1044 -0.67435 -0.08449 -0.68945 -0.10231 C -0.69036 -0.10324 -0.69088 -0.10532 -0.69179 -0.10625 C -0.69362 -0.10833 -0.69635 -0.10949 -0.69857 -0.11041 C -0.69935 -0.11134 -0.70026 -0.1118 -0.70091 -0.11296 C -0.70143 -0.11412 -0.70156 -0.11643 -0.70234 -0.11713 C -0.70403 -0.11828 -0.70586 -0.11782 -0.70768 -0.11852 C -0.70898 -0.11875 -0.71015 -0.11944 -0.71146 -0.11967 C -0.71758 -0.11898 -0.72357 -0.11828 -0.72969 -0.11713 C -0.73047 -0.1169 -0.73112 -0.1162 -0.7319 -0.11574 C -0.7332 -0.11481 -0.73437 -0.11366 -0.73567 -0.11296 C -0.73789 -0.11227 -0.74023 -0.11227 -0.74258 -0.1118 C -0.74935 -0.10671 -0.7431 -0.11065 -0.75156 -0.10764 C -0.75234 -0.10741 -0.75312 -0.10671 -0.7539 -0.10625 C -0.75495 -0.10578 -0.75599 -0.10555 -0.7569 -0.10486 C -0.7582 -0.10416 -0.75937 -0.10301 -0.76067 -0.10231 C -0.76172 -0.10162 -0.76276 -0.10139 -0.76367 -0.10092 C -0.76445 -0.10046 -0.76523 -0.1 -0.76601 -0.09953 C -0.76706 -0.09815 -0.7681 -0.09699 -0.76901 -0.0956 C -0.76979 -0.09421 -0.77044 -0.09259 -0.77135 -0.09143 C -0.77252 -0.09028 -0.77383 -0.08981 -0.77513 -0.08889 C -0.77565 -0.0875 -0.77591 -0.08565 -0.77656 -0.08472 C -0.77773 -0.08333 -0.77916 -0.0831 -0.78034 -0.08217 C -0.78125 -0.08125 -0.7819 -0.08032 -0.78268 -0.0794 C -0.7832 -0.07801 -0.78359 -0.07639 -0.78424 -0.07523 C -0.78594 -0.07222 -0.78711 -0.07222 -0.78945 -0.07129 C -0.79375 -0.06366 -0.78971 -0.06991 -0.79401 -0.06597 C -0.79987 -0.06065 -0.79583 -0.06342 -0.80091 -0.05787 C -0.80182 -0.05671 -0.80286 -0.05602 -0.8039 -0.05509 C -0.80469 -0.0544 -0.80534 -0.05324 -0.80612 -0.05254 C -0.80664 -0.05116 -0.80703 -0.04953 -0.80768 -0.04838 C -0.8095 -0.0456 -0.81237 -0.04375 -0.81445 -0.04166 C -0.81523 -0.04097 -0.81601 -0.03981 -0.81679 -0.03889 C -0.81836 -0.02778 -0.81601 -0.0375 -0.81979 -0.03217 C -0.82591 -0.02361 -0.8164 -0.03241 -0.82357 -0.02546 C -0.82552 -0.02361 -0.82969 -0.02014 -0.82969 -0.02014 C -0.83034 -0.0206 -0.83112 -0.02106 -0.8319 -0.02153 C -0.83307 -0.02222 -0.83424 -0.02361 -0.83554 -0.02407 C -0.83659 -0.02453 -0.83763 -0.02407 -0.83867 -0.02407 L -0.82591 -0.02824 " pathEditMode="relative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" b="11246"/>
          <a:stretch/>
        </p:blipFill>
        <p:spPr>
          <a:xfrm>
            <a:off x="232610" y="2451264"/>
            <a:ext cx="1269060" cy="1230321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B69A5E8-2D9D-42E1-ABFA-A8E75CBCAA62}"/>
              </a:ext>
            </a:extLst>
          </p:cNvPr>
          <p:cNvSpPr/>
          <p:nvPr/>
        </p:nvSpPr>
        <p:spPr>
          <a:xfrm>
            <a:off x="4366727" y="135928"/>
            <a:ext cx="2743201" cy="40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Vocabulary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Exercises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5C389FB-D11F-4120-B030-86810EB4D87B}"/>
              </a:ext>
            </a:extLst>
          </p:cNvPr>
          <p:cNvSpPr txBox="1"/>
          <p:nvPr/>
        </p:nvSpPr>
        <p:spPr>
          <a:xfrm>
            <a:off x="372498" y="856074"/>
            <a:ext cx="411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Write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under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pictures</a:t>
            </a:r>
            <a:r>
              <a:rPr lang="tr-TR" b="1" dirty="0"/>
              <a:t>.</a:t>
            </a:r>
          </a:p>
          <a:p>
            <a:endParaRPr lang="en-US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2C98557-6F98-4772-BEFE-CA26873ACFDF}"/>
              </a:ext>
            </a:extLst>
          </p:cNvPr>
          <p:cNvSpPr/>
          <p:nvPr/>
        </p:nvSpPr>
        <p:spPr>
          <a:xfrm>
            <a:off x="145433" y="1314725"/>
            <a:ext cx="1349829" cy="32323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kayaking</a:t>
            </a:r>
            <a:endParaRPr lang="en-US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CC4BCB1-C27C-44A2-99F8-5C57DCBED6C0}"/>
              </a:ext>
            </a:extLst>
          </p:cNvPr>
          <p:cNvSpPr/>
          <p:nvPr/>
        </p:nvSpPr>
        <p:spPr>
          <a:xfrm>
            <a:off x="3295717" y="1739225"/>
            <a:ext cx="1498780" cy="3216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scuba-diving</a:t>
            </a:r>
            <a:endParaRPr lang="en-US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E198BD8-6882-40B3-8BB1-A319BAE4F1CD}"/>
              </a:ext>
            </a:extLst>
          </p:cNvPr>
          <p:cNvSpPr/>
          <p:nvPr/>
        </p:nvSpPr>
        <p:spPr>
          <a:xfrm>
            <a:off x="173174" y="1821335"/>
            <a:ext cx="1390391" cy="26829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hang-gliding</a:t>
            </a:r>
            <a:endParaRPr lang="en-US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FC29A507-6744-4C76-859E-2BC7EC08EBDB}"/>
              </a:ext>
            </a:extLst>
          </p:cNvPr>
          <p:cNvSpPr/>
          <p:nvPr/>
        </p:nvSpPr>
        <p:spPr>
          <a:xfrm>
            <a:off x="3340908" y="1314725"/>
            <a:ext cx="1498771" cy="3146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skydiving</a:t>
            </a:r>
            <a:endParaRPr lang="en-US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A7E99DE6-AE17-4652-B438-FF446E6278AF}"/>
              </a:ext>
            </a:extLst>
          </p:cNvPr>
          <p:cNvSpPr/>
          <p:nvPr/>
        </p:nvSpPr>
        <p:spPr>
          <a:xfrm>
            <a:off x="1528756" y="1306356"/>
            <a:ext cx="1752336" cy="3041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bungee-jumping</a:t>
            </a:r>
            <a:endParaRPr lang="en-US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343DE8D-E014-40A2-892D-D2A98B03321C}"/>
              </a:ext>
            </a:extLst>
          </p:cNvPr>
          <p:cNvSpPr/>
          <p:nvPr/>
        </p:nvSpPr>
        <p:spPr>
          <a:xfrm>
            <a:off x="1676338" y="1755831"/>
            <a:ext cx="1506607" cy="3143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caving</a:t>
            </a:r>
            <a:endParaRPr lang="en-US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0FF2643-E768-4465-96FE-F4D32092F958}"/>
              </a:ext>
            </a:extLst>
          </p:cNvPr>
          <p:cNvSpPr txBox="1"/>
          <p:nvPr/>
        </p:nvSpPr>
        <p:spPr>
          <a:xfrm>
            <a:off x="130628" y="219580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</a:t>
            </a:r>
            <a:endParaRPr lang="en-US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627151E1-72D7-4EEE-AC66-D159F04A629B}"/>
              </a:ext>
            </a:extLst>
          </p:cNvPr>
          <p:cNvSpPr txBox="1"/>
          <p:nvPr/>
        </p:nvSpPr>
        <p:spPr>
          <a:xfrm>
            <a:off x="149289" y="4161241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</a:t>
            </a:r>
            <a:endParaRPr lang="en-US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D819C9B-7976-4750-899E-0B00C65BEF98}"/>
              </a:ext>
            </a:extLst>
          </p:cNvPr>
          <p:cNvSpPr txBox="1"/>
          <p:nvPr/>
        </p:nvSpPr>
        <p:spPr>
          <a:xfrm>
            <a:off x="3279709" y="2316706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</a:t>
            </a:r>
            <a:endParaRPr lang="en-US" dirty="0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CF66E8-D588-4E10-8131-C16B31995BFE}"/>
              </a:ext>
            </a:extLst>
          </p:cNvPr>
          <p:cNvSpPr txBox="1"/>
          <p:nvPr/>
        </p:nvSpPr>
        <p:spPr>
          <a:xfrm>
            <a:off x="1656182" y="2342768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</a:t>
            </a:r>
            <a:endParaRPr lang="en-US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DA35EBD7-440B-4B7B-95FD-8EE40261C3F7}"/>
              </a:ext>
            </a:extLst>
          </p:cNvPr>
          <p:cNvSpPr txBox="1"/>
          <p:nvPr/>
        </p:nvSpPr>
        <p:spPr>
          <a:xfrm>
            <a:off x="194387" y="3704250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A38900AC-1480-4B3E-A4F8-8E4B7D62B2CC}"/>
              </a:ext>
            </a:extLst>
          </p:cNvPr>
          <p:cNvSpPr txBox="1"/>
          <p:nvPr/>
        </p:nvSpPr>
        <p:spPr>
          <a:xfrm>
            <a:off x="145433" y="564169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507951E-725F-4B74-8CD7-3CBADE32E292}"/>
              </a:ext>
            </a:extLst>
          </p:cNvPr>
          <p:cNvSpPr txBox="1"/>
          <p:nvPr/>
        </p:nvSpPr>
        <p:spPr>
          <a:xfrm>
            <a:off x="3824083" y="3725919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09129519-44B3-4669-9264-C23ED80D5103}"/>
              </a:ext>
            </a:extLst>
          </p:cNvPr>
          <p:cNvSpPr txBox="1"/>
          <p:nvPr/>
        </p:nvSpPr>
        <p:spPr>
          <a:xfrm>
            <a:off x="1815615" y="370503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53440BCA-27FD-42D0-B65D-5EFB06C7D191}"/>
              </a:ext>
            </a:extLst>
          </p:cNvPr>
          <p:cNvSpPr txBox="1"/>
          <p:nvPr/>
        </p:nvSpPr>
        <p:spPr>
          <a:xfrm>
            <a:off x="3662930" y="5636066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B88C580-8329-4EC7-A121-045D938C0DB9}"/>
              </a:ext>
            </a:extLst>
          </p:cNvPr>
          <p:cNvSpPr txBox="1"/>
          <p:nvPr/>
        </p:nvSpPr>
        <p:spPr>
          <a:xfrm>
            <a:off x="1774660" y="5652821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E5B1ECC6-8BAD-48F6-AD02-CF30CC4048D3}"/>
              </a:ext>
            </a:extLst>
          </p:cNvPr>
          <p:cNvSpPr txBox="1"/>
          <p:nvPr/>
        </p:nvSpPr>
        <p:spPr>
          <a:xfrm>
            <a:off x="1632822" y="406114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</a:t>
            </a:r>
            <a:endParaRPr lang="en-US" dirty="0"/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EF1C71EB-87C5-4CD6-8E16-D299A375574F}"/>
              </a:ext>
            </a:extLst>
          </p:cNvPr>
          <p:cNvSpPr txBox="1"/>
          <p:nvPr/>
        </p:nvSpPr>
        <p:spPr>
          <a:xfrm>
            <a:off x="5925548" y="544448"/>
            <a:ext cx="52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 Complete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with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E4BE964E-41D9-400C-BCC6-1ABCF2F04A59}"/>
              </a:ext>
            </a:extLst>
          </p:cNvPr>
          <p:cNvSpPr/>
          <p:nvPr/>
        </p:nvSpPr>
        <p:spPr>
          <a:xfrm>
            <a:off x="9463664" y="991999"/>
            <a:ext cx="1330355" cy="289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aerobatic</a:t>
            </a:r>
            <a:endParaRPr lang="en-US" dirty="0"/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34759A6F-9763-408C-ABD0-21518A467DD5}"/>
              </a:ext>
            </a:extLst>
          </p:cNvPr>
          <p:cNvSpPr/>
          <p:nvPr/>
        </p:nvSpPr>
        <p:spPr>
          <a:xfrm>
            <a:off x="7891843" y="983727"/>
            <a:ext cx="1459041" cy="2974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comfortable</a:t>
            </a:r>
            <a:endParaRPr lang="en-US" dirty="0"/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15160CB8-37B3-43A6-9AFB-32907C9C78ED}"/>
              </a:ext>
            </a:extLst>
          </p:cNvPr>
          <p:cNvSpPr/>
          <p:nvPr/>
        </p:nvSpPr>
        <p:spPr>
          <a:xfrm>
            <a:off x="6393892" y="987599"/>
            <a:ext cx="1349818" cy="289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brave</a:t>
            </a:r>
            <a:endParaRPr lang="en-US" dirty="0"/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FF10D682-2496-4213-8D70-74597ABA71F6}"/>
              </a:ext>
            </a:extLst>
          </p:cNvPr>
          <p:cNvSpPr/>
          <p:nvPr/>
        </p:nvSpPr>
        <p:spPr>
          <a:xfrm>
            <a:off x="10794023" y="1442174"/>
            <a:ext cx="1252989" cy="2970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mysterious</a:t>
            </a:r>
            <a:endParaRPr lang="en-US" dirty="0"/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65CD8B02-8B19-4511-B632-BBE29CF20F48}"/>
              </a:ext>
            </a:extLst>
          </p:cNvPr>
          <p:cNvSpPr/>
          <p:nvPr/>
        </p:nvSpPr>
        <p:spPr>
          <a:xfrm>
            <a:off x="9549819" y="1468906"/>
            <a:ext cx="1153705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boring</a:t>
            </a:r>
            <a:endParaRPr lang="en-US" dirty="0"/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A16DD69C-C293-4803-B28B-8BA9B3E22078}"/>
              </a:ext>
            </a:extLst>
          </p:cNvPr>
          <p:cNvSpPr/>
          <p:nvPr/>
        </p:nvSpPr>
        <p:spPr>
          <a:xfrm>
            <a:off x="7941382" y="1468906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afraid</a:t>
            </a:r>
            <a:endParaRPr lang="en-US" dirty="0"/>
          </a:p>
        </p:txBody>
      </p:sp>
      <p:sp>
        <p:nvSpPr>
          <p:cNvPr id="66" name="Dikdörtgen: Köşeleri Yuvarlatılmış 65">
            <a:extLst>
              <a:ext uri="{FF2B5EF4-FFF2-40B4-BE49-F238E27FC236}">
                <a16:creationId xmlns:a16="http://schemas.microsoft.com/office/drawing/2014/main" id="{02C7CE90-F280-4E6F-930C-5DB989081FD1}"/>
              </a:ext>
            </a:extLst>
          </p:cNvPr>
          <p:cNvSpPr/>
          <p:nvPr/>
        </p:nvSpPr>
        <p:spPr>
          <a:xfrm>
            <a:off x="6332945" y="1508769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personal</a:t>
            </a:r>
            <a:endParaRPr lang="en-US" dirty="0"/>
          </a:p>
        </p:txBody>
      </p:sp>
      <p:sp>
        <p:nvSpPr>
          <p:cNvPr id="68" name="Dikdörtgen: Köşeleri Yuvarlatılmış 67">
            <a:extLst>
              <a:ext uri="{FF2B5EF4-FFF2-40B4-BE49-F238E27FC236}">
                <a16:creationId xmlns:a16="http://schemas.microsoft.com/office/drawing/2014/main" id="{FA939F76-1B00-4C41-A329-0991BE16D83A}"/>
              </a:ext>
            </a:extLst>
          </p:cNvPr>
          <p:cNvSpPr/>
          <p:nvPr/>
        </p:nvSpPr>
        <p:spPr>
          <a:xfrm>
            <a:off x="10887329" y="1003615"/>
            <a:ext cx="1122773" cy="27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avoid</a:t>
            </a:r>
            <a:endParaRPr lang="en-US" dirty="0"/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5CEB3637-52BA-4CF9-936A-A07C92B6543E}"/>
              </a:ext>
            </a:extLst>
          </p:cNvPr>
          <p:cNvSpPr txBox="1"/>
          <p:nvPr/>
        </p:nvSpPr>
        <p:spPr>
          <a:xfrm>
            <a:off x="5853363" y="1890537"/>
            <a:ext cx="6193650" cy="521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to be ________________ to become a skydiver because jumping out of a plane requires a lot of courage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tr-TR" sz="1600" b="1" dirty="0" smtClean="0"/>
              <a:t>2.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crowd was entertained with the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demonstration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squadron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tr-TR" sz="1600" b="1" dirty="0" smtClean="0"/>
              <a:t>3.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so _______________ that I don’t want to get up. </a:t>
            </a:r>
            <a:endParaRPr lang="tr-TR" sz="1600" dirty="0" smtClean="0"/>
          </a:p>
          <a:p>
            <a:pPr>
              <a:lnSpc>
                <a:spcPct val="200000"/>
              </a:lnSpc>
            </a:pPr>
            <a:r>
              <a:rPr lang="tr-TR" sz="1600" b="1" dirty="0" smtClean="0"/>
              <a:t>4</a:t>
            </a:r>
            <a:r>
              <a:rPr lang="tr-TR" sz="1600" b="1" dirty="0"/>
              <a:t>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me, golf is a _______________ sport so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it.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tr-TR" sz="1600" b="1" dirty="0" smtClean="0"/>
              <a:t>5.</a:t>
            </a:r>
            <a:r>
              <a:rPr lang="tr-TR" sz="1600" dirty="0" smtClean="0"/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favorite summer activity is going caving. Exploring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makes me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600" b="1" dirty="0" smtClean="0"/>
              <a:t>6.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acrophobia.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_______________  and nervous when I go high.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tr-TR" sz="1600" dirty="0"/>
          </a:p>
        </p:txBody>
      </p:sp>
      <p:cxnSp>
        <p:nvCxnSpPr>
          <p:cNvPr id="70" name="Düz Bağlayıcı 69">
            <a:extLst>
              <a:ext uri="{FF2B5EF4-FFF2-40B4-BE49-F238E27FC236}">
                <a16:creationId xmlns:a16="http://schemas.microsoft.com/office/drawing/2014/main" id="{BF412DA9-B857-4686-A657-A72218CA05CE}"/>
              </a:ext>
            </a:extLst>
          </p:cNvPr>
          <p:cNvCxnSpPr>
            <a:cxnSpLocks/>
          </p:cNvCxnSpPr>
          <p:nvPr/>
        </p:nvCxnSpPr>
        <p:spPr>
          <a:xfrm>
            <a:off x="5671492" y="730416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>
            <a:extLst>
              <a:ext uri="{FF2B5EF4-FFF2-40B4-BE49-F238E27FC236}">
                <a16:creationId xmlns:a16="http://schemas.microsoft.com/office/drawing/2014/main" id="{10E43FED-FCE2-41C0-809D-114BA9AE5706}"/>
              </a:ext>
            </a:extLst>
          </p:cNvPr>
          <p:cNvCxnSpPr>
            <a:cxnSpLocks/>
          </p:cNvCxnSpPr>
          <p:nvPr/>
        </p:nvCxnSpPr>
        <p:spPr>
          <a:xfrm>
            <a:off x="5684609" y="4450123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tin kutusu 71">
            <a:extLst>
              <a:ext uri="{FF2B5EF4-FFF2-40B4-BE49-F238E27FC236}">
                <a16:creationId xmlns:a16="http://schemas.microsoft.com/office/drawing/2014/main" id="{B71DA0D9-2EB8-4EA9-84C6-FCA6E5BEF263}"/>
              </a:ext>
            </a:extLst>
          </p:cNvPr>
          <p:cNvSpPr txBox="1"/>
          <p:nvPr/>
        </p:nvSpPr>
        <p:spPr>
          <a:xfrm>
            <a:off x="5463883" y="2949774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3" name="Resim 72">
            <a:extLst>
              <a:ext uri="{FF2B5EF4-FFF2-40B4-BE49-F238E27FC236}">
                <a16:creationId xmlns:a16="http://schemas.microsoft.com/office/drawing/2014/main" id="{99D0F5C9-2299-47C6-A676-B415E9C55A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023" y="2516127"/>
            <a:ext cx="317728" cy="36991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ECAAD32-DF71-4294-85C7-9B1C6AAC63B4}"/>
              </a:ext>
            </a:extLst>
          </p:cNvPr>
          <p:cNvSpPr/>
          <p:nvPr/>
        </p:nvSpPr>
        <p:spPr>
          <a:xfrm>
            <a:off x="1895544" y="3670533"/>
            <a:ext cx="1384165" cy="2850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hang-gliding</a:t>
            </a:r>
            <a:endParaRPr lang="en-US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31AF5C7-F0C4-47C6-BAD6-B868ACB6EE7B}"/>
              </a:ext>
            </a:extLst>
          </p:cNvPr>
          <p:cNvSpPr/>
          <p:nvPr/>
        </p:nvSpPr>
        <p:spPr>
          <a:xfrm>
            <a:off x="3755570" y="5526234"/>
            <a:ext cx="1336541" cy="2964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skydiving</a:t>
            </a:r>
            <a:endParaRPr lang="en-US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463593D-158E-460C-9981-4F3EBCEF31FA}"/>
              </a:ext>
            </a:extLst>
          </p:cNvPr>
          <p:cNvSpPr/>
          <p:nvPr/>
        </p:nvSpPr>
        <p:spPr>
          <a:xfrm>
            <a:off x="3831427" y="3688315"/>
            <a:ext cx="1415076" cy="27991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 smtClean="0"/>
              <a:t>scuba-diving</a:t>
            </a:r>
            <a:endParaRPr lang="en-US" sz="1600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A3F9D54-9302-40C0-BA29-416213A69C50}"/>
              </a:ext>
            </a:extLst>
          </p:cNvPr>
          <p:cNvSpPr/>
          <p:nvPr/>
        </p:nvSpPr>
        <p:spPr>
          <a:xfrm>
            <a:off x="173175" y="5563212"/>
            <a:ext cx="1366676" cy="28469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kayaking</a:t>
            </a:r>
            <a:endParaRPr lang="en-US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38AAC0C-E241-403B-A39B-BD46D55873E1}"/>
              </a:ext>
            </a:extLst>
          </p:cNvPr>
          <p:cNvSpPr/>
          <p:nvPr/>
        </p:nvSpPr>
        <p:spPr>
          <a:xfrm>
            <a:off x="121691" y="3681585"/>
            <a:ext cx="1559260" cy="28582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caving</a:t>
            </a:r>
            <a:endParaRPr lang="en-US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91F0C3A-608E-4CE8-99CE-08EADA518CCB}"/>
              </a:ext>
            </a:extLst>
          </p:cNvPr>
          <p:cNvSpPr/>
          <p:nvPr/>
        </p:nvSpPr>
        <p:spPr>
          <a:xfrm>
            <a:off x="1711136" y="5606340"/>
            <a:ext cx="1786340" cy="31029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bungee-jumping</a:t>
            </a:r>
            <a:endParaRPr lang="en-US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A1BA0C2-7BAD-445D-B7C5-6392003AD5B2}"/>
              </a:ext>
            </a:extLst>
          </p:cNvPr>
          <p:cNvSpPr/>
          <p:nvPr/>
        </p:nvSpPr>
        <p:spPr>
          <a:xfrm>
            <a:off x="9350884" y="2994813"/>
            <a:ext cx="1161266" cy="3005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aerobatic</a:t>
            </a:r>
            <a:endParaRPr lang="en-US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5D4C7FF-66E6-454C-AF19-37557A7A5F0E}"/>
              </a:ext>
            </a:extLst>
          </p:cNvPr>
          <p:cNvSpPr/>
          <p:nvPr/>
        </p:nvSpPr>
        <p:spPr>
          <a:xfrm>
            <a:off x="7565547" y="4424360"/>
            <a:ext cx="1170874" cy="312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boring</a:t>
            </a:r>
            <a:endParaRPr lang="en-US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331A948-8473-41BE-B5A0-45D23D7EDD7E}"/>
              </a:ext>
            </a:extLst>
          </p:cNvPr>
          <p:cNvSpPr/>
          <p:nvPr/>
        </p:nvSpPr>
        <p:spPr>
          <a:xfrm>
            <a:off x="8346352" y="5758641"/>
            <a:ext cx="1181753" cy="3159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afraid</a:t>
            </a:r>
            <a:endParaRPr lang="en-US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00E99B7-FB0F-499D-A056-EB06E462303B}"/>
              </a:ext>
            </a:extLst>
          </p:cNvPr>
          <p:cNvSpPr/>
          <p:nvPr/>
        </p:nvSpPr>
        <p:spPr>
          <a:xfrm>
            <a:off x="7863564" y="1976889"/>
            <a:ext cx="965576" cy="3054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brave</a:t>
            </a:r>
            <a:endParaRPr lang="en-US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B9E5835-18B2-4A18-85D7-0D0C7BAB064F}"/>
              </a:ext>
            </a:extLst>
          </p:cNvPr>
          <p:cNvSpPr/>
          <p:nvPr/>
        </p:nvSpPr>
        <p:spPr>
          <a:xfrm>
            <a:off x="10634000" y="4917320"/>
            <a:ext cx="1255996" cy="327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mysterious</a:t>
            </a:r>
            <a:endParaRPr lang="en-US" dirty="0"/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C4819E0-41B0-4A71-B593-66E0DE82AB72}"/>
              </a:ext>
            </a:extLst>
          </p:cNvPr>
          <p:cNvSpPr/>
          <p:nvPr/>
        </p:nvSpPr>
        <p:spPr>
          <a:xfrm>
            <a:off x="7391444" y="3914161"/>
            <a:ext cx="1386032" cy="3388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comfortable</a:t>
            </a:r>
            <a:endParaRPr lang="en-US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E0F605-2731-43B3-B81A-BEFE57DEC7F7}"/>
              </a:ext>
            </a:extLst>
          </p:cNvPr>
          <p:cNvSpPr txBox="1"/>
          <p:nvPr/>
        </p:nvSpPr>
        <p:spPr>
          <a:xfrm>
            <a:off x="3324870" y="402958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6.</a:t>
            </a:r>
            <a:endParaRPr lang="en-US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800" y1="61111" x2="36800" y2="61111"/>
                        <a14:foregroundMark x1="41700" y1="64537" x2="41700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36" y="2258935"/>
            <a:ext cx="1633922" cy="1764636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9"/>
          <a:stretch/>
        </p:blipFill>
        <p:spPr>
          <a:xfrm>
            <a:off x="3929020" y="2369822"/>
            <a:ext cx="1276306" cy="1278080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11313" r="1708" b="20943"/>
          <a:stretch/>
        </p:blipFill>
        <p:spPr>
          <a:xfrm>
            <a:off x="102599" y="4413179"/>
            <a:ext cx="1507827" cy="1131995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1" b="77972" l="8322" r="94679">
                        <a14:foregroundMark x1="67531" y1="25175" x2="67531" y2="25175"/>
                        <a14:foregroundMark x1="68486" y1="26224" x2="68486" y2="26224"/>
                        <a14:foregroundMark x1="63574" y1="23951" x2="63574" y2="23951"/>
                        <a14:foregroundMark x1="42838" y1="13462" x2="42838" y2="13462"/>
                        <a14:foregroundMark x1="29604" y1="15385" x2="29604" y2="15385"/>
                        <a14:foregroundMark x1="24693" y1="19406" x2="24693" y2="19406"/>
                        <a14:foregroundMark x1="26603" y1="17133" x2="32879" y2="14336"/>
                        <a14:foregroundMark x1="47885" y1="13112" x2="47885" y2="13112"/>
                        <a14:foregroundMark x1="34379" y1="12762" x2="34379" y2="12762"/>
                        <a14:foregroundMark x1="25102" y1="18182" x2="27558" y2="15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55" y="4275751"/>
            <a:ext cx="2015581" cy="1572153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14401" r="13326" b="17990"/>
          <a:stretch/>
        </p:blipFill>
        <p:spPr>
          <a:xfrm>
            <a:off x="3800731" y="4218338"/>
            <a:ext cx="1253274" cy="12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2" grpId="0" animBg="1"/>
      <p:bldP spid="3" grpId="0" animBg="1"/>
      <p:bldP spid="4" grpId="0" animBg="1"/>
      <p:bldP spid="6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3" grpId="0" animBg="1"/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Resi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88" y="1069130"/>
            <a:ext cx="5654955" cy="4521816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688753B8-12AB-4500-968D-5FA4AB2264FA}"/>
              </a:ext>
            </a:extLst>
          </p:cNvPr>
          <p:cNvSpPr/>
          <p:nvPr/>
        </p:nvSpPr>
        <p:spPr>
          <a:xfrm>
            <a:off x="877689" y="6305089"/>
            <a:ext cx="831841" cy="4158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7C0E22-B13D-4A87-8A21-FBF90BDB2EF8}"/>
              </a:ext>
            </a:extLst>
          </p:cNvPr>
          <p:cNvSpPr/>
          <p:nvPr/>
        </p:nvSpPr>
        <p:spPr>
          <a:xfrm>
            <a:off x="2301983" y="5525726"/>
            <a:ext cx="560488" cy="2625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FFCEBA-2D17-46CF-AFBA-DBD8960E707E}"/>
              </a:ext>
            </a:extLst>
          </p:cNvPr>
          <p:cNvSpPr/>
          <p:nvPr/>
        </p:nvSpPr>
        <p:spPr>
          <a:xfrm>
            <a:off x="571373" y="5207620"/>
            <a:ext cx="532715" cy="3181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026833A-E472-4E42-BB6D-A6A70A402C4E}"/>
              </a:ext>
            </a:extLst>
          </p:cNvPr>
          <p:cNvSpPr/>
          <p:nvPr/>
        </p:nvSpPr>
        <p:spPr>
          <a:xfrm>
            <a:off x="3875711" y="4835282"/>
            <a:ext cx="910339" cy="406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B9E17B-3DBB-4461-82C6-A6DD17DD877A}"/>
              </a:ext>
            </a:extLst>
          </p:cNvPr>
          <p:cNvSpPr/>
          <p:nvPr/>
        </p:nvSpPr>
        <p:spPr>
          <a:xfrm>
            <a:off x="3881643" y="4405463"/>
            <a:ext cx="481635" cy="406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58630D-9C29-4F19-B7C9-837B01D49026}"/>
              </a:ext>
            </a:extLst>
          </p:cNvPr>
          <p:cNvSpPr/>
          <p:nvPr/>
        </p:nvSpPr>
        <p:spPr>
          <a:xfrm>
            <a:off x="2576837" y="4049402"/>
            <a:ext cx="693071" cy="4221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EB88AB5-941A-45BD-8942-16D448C14943}"/>
              </a:ext>
            </a:extLst>
          </p:cNvPr>
          <p:cNvSpPr txBox="1"/>
          <p:nvPr/>
        </p:nvSpPr>
        <p:spPr>
          <a:xfrm>
            <a:off x="494522" y="233265"/>
            <a:ext cx="376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Match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halves</a:t>
            </a:r>
            <a:r>
              <a:rPr lang="tr-TR" b="1" dirty="0"/>
              <a:t> of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phrases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8723D1-79A3-4D4E-9E6F-6139296C9BAE}"/>
              </a:ext>
            </a:extLst>
          </p:cNvPr>
          <p:cNvSpPr txBox="1"/>
          <p:nvPr/>
        </p:nvSpPr>
        <p:spPr>
          <a:xfrm>
            <a:off x="191845" y="708623"/>
            <a:ext cx="4310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tr-TR" dirty="0" err="1" smtClean="0"/>
              <a:t>extreme</a:t>
            </a:r>
            <a:r>
              <a:rPr lang="tr-TR" dirty="0"/>
              <a:t>		 ___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a) </a:t>
            </a:r>
            <a:r>
              <a:rPr lang="tr-TR" dirty="0" err="1" smtClean="0"/>
              <a:t>industry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tr-TR" dirty="0" err="1" smtClean="0"/>
              <a:t>free</a:t>
            </a:r>
            <a:r>
              <a:rPr lang="tr-TR" dirty="0"/>
              <a:t>	</a:t>
            </a:r>
            <a:r>
              <a:rPr lang="tr-TR" dirty="0" smtClean="0"/>
              <a:t>	</a:t>
            </a:r>
            <a:r>
              <a:rPr lang="tr-TR" dirty="0"/>
              <a:t>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b) </a:t>
            </a:r>
            <a:r>
              <a:rPr lang="tr-TR" dirty="0" err="1" smtClean="0"/>
              <a:t>line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tr-TR" dirty="0" err="1" smtClean="0"/>
              <a:t>age</a:t>
            </a:r>
            <a:r>
              <a:rPr lang="tr-TR" dirty="0" smtClean="0"/>
              <a:t>		</a:t>
            </a:r>
            <a:r>
              <a:rPr lang="tr-TR" dirty="0"/>
              <a:t>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c) </a:t>
            </a:r>
            <a:r>
              <a:rPr lang="tr-TR" dirty="0" err="1" smtClean="0"/>
              <a:t>skydiving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tr-TR" dirty="0" err="1" smtClean="0"/>
              <a:t>finish</a:t>
            </a:r>
            <a:r>
              <a:rPr lang="tr-TR" dirty="0"/>
              <a:t>			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d) </a:t>
            </a:r>
            <a:r>
              <a:rPr lang="tr-TR" dirty="0" err="1" smtClean="0"/>
              <a:t>condition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tr-TR" dirty="0" err="1" smtClean="0"/>
              <a:t>indoor</a:t>
            </a:r>
            <a:r>
              <a:rPr lang="tr-TR" dirty="0" smtClean="0"/>
              <a:t>	</a:t>
            </a:r>
            <a:r>
              <a:rPr lang="tr-TR" dirty="0"/>
              <a:t>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e) </a:t>
            </a:r>
            <a:r>
              <a:rPr lang="tr-TR" dirty="0" err="1" smtClean="0"/>
              <a:t>sport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tr-TR" dirty="0" err="1" smtClean="0"/>
              <a:t>weather</a:t>
            </a:r>
            <a:r>
              <a:rPr lang="tr-TR" dirty="0"/>
              <a:t>		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f)  </a:t>
            </a:r>
            <a:r>
              <a:rPr lang="tr-TR" dirty="0" err="1" smtClean="0"/>
              <a:t>fall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7. </a:t>
            </a:r>
            <a:r>
              <a:rPr lang="tr-TR" dirty="0" err="1" smtClean="0"/>
              <a:t>aircraft</a:t>
            </a:r>
            <a:r>
              <a:rPr lang="tr-TR" dirty="0"/>
              <a:t>	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g) </a:t>
            </a:r>
            <a:r>
              <a:rPr lang="tr-TR" dirty="0" err="1" smtClean="0"/>
              <a:t>range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4FDB8B9-64FD-4493-BA1A-9C34C5393F05}"/>
              </a:ext>
            </a:extLst>
          </p:cNvPr>
          <p:cNvSpPr txBox="1"/>
          <p:nvPr/>
        </p:nvSpPr>
        <p:spPr>
          <a:xfrm>
            <a:off x="6494107" y="431578"/>
            <a:ext cx="532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5.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8 </a:t>
            </a:r>
            <a:r>
              <a:rPr lang="tr-TR" b="1" dirty="0" err="1"/>
              <a:t>words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word-search</a:t>
            </a:r>
            <a:r>
              <a:rPr lang="tr-TR" b="1" dirty="0"/>
              <a:t> </a:t>
            </a:r>
            <a:r>
              <a:rPr lang="tr-TR" b="1" dirty="0" err="1"/>
              <a:t>puzzle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A8153FA1-8569-41D1-A5DC-A61AA68C0342}"/>
              </a:ext>
            </a:extLst>
          </p:cNvPr>
          <p:cNvCxnSpPr/>
          <p:nvPr/>
        </p:nvCxnSpPr>
        <p:spPr>
          <a:xfrm>
            <a:off x="6136640" y="139959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EA3038F9-F0FD-4F45-86F7-EA1BBBFE2BDA}"/>
              </a:ext>
            </a:extLst>
          </p:cNvPr>
          <p:cNvCxnSpPr/>
          <p:nvPr/>
        </p:nvCxnSpPr>
        <p:spPr>
          <a:xfrm>
            <a:off x="6170077" y="4522688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E3968C-8399-49C2-9E08-3601C43A1F29}"/>
              </a:ext>
            </a:extLst>
          </p:cNvPr>
          <p:cNvSpPr txBox="1"/>
          <p:nvPr/>
        </p:nvSpPr>
        <p:spPr>
          <a:xfrm>
            <a:off x="5937586" y="2899296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6FC493C-13BD-4DB5-8BF5-1B92CDE55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171" y="2517572"/>
            <a:ext cx="317728" cy="3699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4B0199-2D3D-471C-90F5-A8E5DEA50EB4}"/>
              </a:ext>
            </a:extLst>
          </p:cNvPr>
          <p:cNvSpPr txBox="1"/>
          <p:nvPr/>
        </p:nvSpPr>
        <p:spPr>
          <a:xfrm>
            <a:off x="2169377" y="686575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7.</a:t>
            </a:r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F58423-E47D-45AF-8C74-DB49613CF829}"/>
              </a:ext>
            </a:extLst>
          </p:cNvPr>
          <p:cNvSpPr txBox="1"/>
          <p:nvPr/>
        </p:nvSpPr>
        <p:spPr>
          <a:xfrm>
            <a:off x="2169377" y="95016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8AF1456-7D86-400B-99A8-527982DE8901}"/>
              </a:ext>
            </a:extLst>
          </p:cNvPr>
          <p:cNvSpPr txBox="1"/>
          <p:nvPr/>
        </p:nvSpPr>
        <p:spPr>
          <a:xfrm>
            <a:off x="2142533" y="2054376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</a:t>
            </a:r>
            <a:endParaRPr lang="en-US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5E8E370-F080-4D27-8E12-34E7A2C7E98C}"/>
              </a:ext>
            </a:extLst>
          </p:cNvPr>
          <p:cNvSpPr txBox="1"/>
          <p:nvPr/>
        </p:nvSpPr>
        <p:spPr>
          <a:xfrm>
            <a:off x="2150295" y="1791317"/>
            <a:ext cx="41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</a:t>
            </a:r>
            <a:endParaRPr lang="en-US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629B5F-6F14-4A99-B1D9-1A5403C636A9}"/>
              </a:ext>
            </a:extLst>
          </p:cNvPr>
          <p:cNvSpPr txBox="1"/>
          <p:nvPr/>
        </p:nvSpPr>
        <p:spPr>
          <a:xfrm>
            <a:off x="2150295" y="233930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</a:t>
            </a:r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4D2183BE-9FCB-4D99-BFF5-74A405B5710B}"/>
              </a:ext>
            </a:extLst>
          </p:cNvPr>
          <p:cNvSpPr txBox="1"/>
          <p:nvPr/>
        </p:nvSpPr>
        <p:spPr>
          <a:xfrm>
            <a:off x="2160045" y="125196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</a:t>
            </a:r>
            <a:endParaRPr lang="en-US" dirty="0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144E7FD-9C4B-44D9-B60B-E13857D6C13C}"/>
              </a:ext>
            </a:extLst>
          </p:cNvPr>
          <p:cNvSpPr txBox="1"/>
          <p:nvPr/>
        </p:nvSpPr>
        <p:spPr>
          <a:xfrm>
            <a:off x="2142532" y="153300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6.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9831FF0-E159-4A70-8E96-F72053F08636}"/>
              </a:ext>
            </a:extLst>
          </p:cNvPr>
          <p:cNvSpPr/>
          <p:nvPr/>
        </p:nvSpPr>
        <p:spPr>
          <a:xfrm rot="5400000">
            <a:off x="6037817" y="2618715"/>
            <a:ext cx="2839216" cy="25455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7E70602F-2337-4450-9E54-0CC0DA8B74CB}"/>
              </a:ext>
            </a:extLst>
          </p:cNvPr>
          <p:cNvSpPr/>
          <p:nvPr/>
        </p:nvSpPr>
        <p:spPr>
          <a:xfrm>
            <a:off x="9081974" y="2472603"/>
            <a:ext cx="3013951" cy="2872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ikdörtgen 50">
            <a:extLst>
              <a:ext uri="{FF2B5EF4-FFF2-40B4-BE49-F238E27FC236}">
                <a16:creationId xmlns:a16="http://schemas.microsoft.com/office/drawing/2014/main" id="{97790D77-ACB6-4657-A475-AC1F7B32480F}"/>
              </a:ext>
            </a:extLst>
          </p:cNvPr>
          <p:cNvSpPr/>
          <p:nvPr/>
        </p:nvSpPr>
        <p:spPr>
          <a:xfrm>
            <a:off x="7330145" y="5308956"/>
            <a:ext cx="2509594" cy="21677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kdörtgen 51">
            <a:extLst>
              <a:ext uri="{FF2B5EF4-FFF2-40B4-BE49-F238E27FC236}">
                <a16:creationId xmlns:a16="http://schemas.microsoft.com/office/drawing/2014/main" id="{366C32BA-8863-4B13-B679-E9065C0093EC}"/>
              </a:ext>
            </a:extLst>
          </p:cNvPr>
          <p:cNvSpPr/>
          <p:nvPr/>
        </p:nvSpPr>
        <p:spPr>
          <a:xfrm rot="5400000" flipV="1">
            <a:off x="7648130" y="3023280"/>
            <a:ext cx="2489900" cy="27446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kdörtgen 52">
            <a:extLst>
              <a:ext uri="{FF2B5EF4-FFF2-40B4-BE49-F238E27FC236}">
                <a16:creationId xmlns:a16="http://schemas.microsoft.com/office/drawing/2014/main" id="{EA9AE64E-A9BE-435A-813F-743B85CFD078}"/>
              </a:ext>
            </a:extLst>
          </p:cNvPr>
          <p:cNvSpPr/>
          <p:nvPr/>
        </p:nvSpPr>
        <p:spPr>
          <a:xfrm rot="5400000">
            <a:off x="5764757" y="2629414"/>
            <a:ext cx="1704788" cy="2323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0100CC79-92F9-44E5-A3DF-800ED7B076F5}"/>
              </a:ext>
            </a:extLst>
          </p:cNvPr>
          <p:cNvSpPr/>
          <p:nvPr/>
        </p:nvSpPr>
        <p:spPr>
          <a:xfrm>
            <a:off x="7369952" y="4746223"/>
            <a:ext cx="3344990" cy="22476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5C5D976A-EFDA-4AFD-B6D2-C9237917E25D}"/>
              </a:ext>
            </a:extLst>
          </p:cNvPr>
          <p:cNvSpPr/>
          <p:nvPr/>
        </p:nvSpPr>
        <p:spPr>
          <a:xfrm>
            <a:off x="9959658" y="4452650"/>
            <a:ext cx="2166086" cy="2501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kdörtgen 55">
            <a:extLst>
              <a:ext uri="{FF2B5EF4-FFF2-40B4-BE49-F238E27FC236}">
                <a16:creationId xmlns:a16="http://schemas.microsoft.com/office/drawing/2014/main" id="{9ACE2FF0-E200-4577-9F53-EF77EEDFBCE0}"/>
              </a:ext>
            </a:extLst>
          </p:cNvPr>
          <p:cNvSpPr/>
          <p:nvPr/>
        </p:nvSpPr>
        <p:spPr>
          <a:xfrm>
            <a:off x="7918852" y="1606290"/>
            <a:ext cx="2477478" cy="3092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900" y1="55961" x2="58400" y2="32258"/>
                        <a14:foregroundMark x1="71600" y1="49088" x2="75400" y2="5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21" y="6032608"/>
            <a:ext cx="1681589" cy="119897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5A555AD-6138-4C12-9B35-A82AA45AB8C7}"/>
              </a:ext>
            </a:extLst>
          </p:cNvPr>
          <p:cNvSpPr txBox="1"/>
          <p:nvPr/>
        </p:nvSpPr>
        <p:spPr>
          <a:xfrm>
            <a:off x="8694" y="3697700"/>
            <a:ext cx="6209722" cy="310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4.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complete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. </a:t>
            </a:r>
          </a:p>
          <a:p>
            <a:pPr>
              <a:lnSpc>
                <a:spcPct val="150000"/>
              </a:lnSpc>
            </a:pP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sport every morning 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/ vary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healthier.</a:t>
            </a:r>
            <a:r>
              <a:rPr lang="tr-TR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tr-TR" sz="1550" b="1" dirty="0" smtClean="0"/>
              <a:t>2.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aim of the motor-racing is 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 / reach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finish line.</a:t>
            </a:r>
            <a:endParaRPr lang="tr-TR" sz="1550" b="1" dirty="0" smtClean="0"/>
          </a:p>
          <a:p>
            <a:pPr algn="just">
              <a:lnSpc>
                <a:spcPct val="150000"/>
              </a:lnSpc>
            </a:pPr>
            <a:r>
              <a:rPr lang="tr-TR" sz="1600" b="1" dirty="0" smtClean="0"/>
              <a:t>3</a:t>
            </a:r>
            <a:r>
              <a:rPr lang="tr-TR" sz="1600" b="1" dirty="0"/>
              <a:t>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Skydivers use their parachutes 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/ slow down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free fall. </a:t>
            </a:r>
            <a:endParaRPr lang="tr-TR" sz="1600" b="1" dirty="0" smtClean="0"/>
          </a:p>
          <a:p>
            <a:pPr algn="just">
              <a:lnSpc>
                <a:spcPct val="150000"/>
              </a:lnSpc>
            </a:pPr>
            <a:r>
              <a:rPr lang="tr-TR" sz="1600" b="1" dirty="0" smtClean="0"/>
              <a:t>4.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broke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tried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world records and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became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famous in the world.</a:t>
            </a:r>
            <a:endParaRPr lang="tr-TR" sz="1600" b="1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tr-TR" sz="1600" b="1" dirty="0" smtClean="0"/>
              <a:t>5.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 sports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 / seem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dangerous to me so I am not fond of them. </a:t>
            </a:r>
            <a:endParaRPr lang="tr-TR" sz="1600" b="1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tr-TR" sz="1600" b="1" dirty="0" smtClean="0"/>
              <a:t>6</a:t>
            </a:r>
            <a:r>
              <a:rPr lang="tr-TR" sz="1600" b="1" dirty="0"/>
              <a:t>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feel very nervous and excited when we lie to someone because our body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produces / carries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hormone called adrenaline.</a:t>
            </a:r>
            <a:endParaRPr lang="en-US" sz="16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4" t="2155" r="6655" b="53805"/>
          <a:stretch/>
        </p:blipFill>
        <p:spPr>
          <a:xfrm>
            <a:off x="3934178" y="645054"/>
            <a:ext cx="1870188" cy="22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9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2" grpId="0"/>
      <p:bldP spid="3" grpId="0"/>
      <p:bldP spid="9" grpId="0"/>
      <p:bldP spid="11" grpId="0"/>
      <p:bldP spid="12" grpId="0"/>
      <p:bldP spid="34" grpId="0"/>
      <p:bldP spid="36" grpId="0"/>
      <p:bldP spid="1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AF3BA7EB-6B37-4396-A87B-7F3A2AABEEB7}"/>
              </a:ext>
            </a:extLst>
          </p:cNvPr>
          <p:cNvSpPr/>
          <p:nvPr/>
        </p:nvSpPr>
        <p:spPr>
          <a:xfrm>
            <a:off x="4325718" y="222370"/>
            <a:ext cx="3406925" cy="42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GRAMMAR</a:t>
            </a:r>
            <a:endParaRPr lang="en-US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35073B8-AD48-4D00-AEB9-98B0F4B11513}"/>
              </a:ext>
            </a:extLst>
          </p:cNvPr>
          <p:cNvSpPr/>
          <p:nvPr/>
        </p:nvSpPr>
        <p:spPr>
          <a:xfrm>
            <a:off x="86122" y="532586"/>
            <a:ext cx="4128018" cy="55376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/>
              <a:t>Expressing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Preferences</a:t>
            </a:r>
            <a:endParaRPr lang="en-US" sz="20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C831BA-F1AC-417C-824B-794E17355E88}"/>
              </a:ext>
            </a:extLst>
          </p:cNvPr>
          <p:cNvSpPr txBox="1"/>
          <p:nvPr/>
        </p:nvSpPr>
        <p:spPr>
          <a:xfrm>
            <a:off x="214806" y="1063033"/>
            <a:ext cx="874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we talk about our preferences we use ‘</a:t>
            </a:r>
            <a:r>
              <a:rPr lang="en-US" b="1" dirty="0"/>
              <a:t>prefer’</a:t>
            </a:r>
            <a:r>
              <a:rPr lang="en-US" dirty="0"/>
              <a:t> and </a:t>
            </a:r>
            <a:r>
              <a:rPr lang="en-US" b="1" dirty="0"/>
              <a:t>‘would rather</a:t>
            </a:r>
            <a:r>
              <a:rPr lang="en-US" b="1" dirty="0" smtClean="0"/>
              <a:t>’</a:t>
            </a:r>
            <a:r>
              <a:rPr lang="tr-TR" dirty="0"/>
              <a:t>.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35270D2-61CD-42D2-BF0C-3F8E123EA832}"/>
              </a:ext>
            </a:extLst>
          </p:cNvPr>
          <p:cNvSpPr txBox="1"/>
          <p:nvPr/>
        </p:nvSpPr>
        <p:spPr>
          <a:xfrm>
            <a:off x="214806" y="1839701"/>
            <a:ext cx="2081133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 smtClean="0"/>
              <a:t>Prefer</a:t>
            </a:r>
            <a:endParaRPr lang="en-US" sz="1400" b="1" dirty="0"/>
          </a:p>
        </p:txBody>
      </p:sp>
      <p:graphicFrame>
        <p:nvGraphicFramePr>
          <p:cNvPr id="13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464424"/>
              </p:ext>
            </p:extLst>
          </p:nvPr>
        </p:nvGraphicFramePr>
        <p:xfrm>
          <a:off x="573958" y="2685515"/>
          <a:ext cx="4855266" cy="171754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53895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843407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1467455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  <a:gridCol w="457846">
                  <a:extLst>
                    <a:ext uri="{9D8B030D-6E8A-4147-A177-3AD203B41FA5}">
                      <a16:colId xmlns:a16="http://schemas.microsoft.com/office/drawing/2014/main" val="212460600"/>
                    </a:ext>
                  </a:extLst>
                </a:gridCol>
                <a:gridCol w="1232663">
                  <a:extLst>
                    <a:ext uri="{9D8B030D-6E8A-4147-A177-3AD203B41FA5}">
                      <a16:colId xmlns:a16="http://schemas.microsoft.com/office/drawing/2014/main" val="418099313"/>
                    </a:ext>
                  </a:extLst>
                </a:gridCol>
              </a:tblGrid>
              <a:tr h="980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We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You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They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prefer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skydiving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go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ing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 skydiving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to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paragliding.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  <a:tr h="733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He</a:t>
                      </a:r>
                      <a:endParaRPr lang="tr-TR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endParaRPr lang="tr-TR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It</a:t>
                      </a:r>
                      <a:endParaRPr lang="tr-TR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prefers</a:t>
                      </a:r>
                      <a:endParaRPr lang="tr-T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1056"/>
                  </a:ext>
                </a:extLst>
              </a:tr>
            </a:tbl>
          </a:graphicData>
        </a:graphic>
      </p:graphicFrame>
      <p:graphicFrame>
        <p:nvGraphicFramePr>
          <p:cNvPr id="14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127870"/>
              </p:ext>
            </p:extLst>
          </p:nvPr>
        </p:nvGraphicFramePr>
        <p:xfrm>
          <a:off x="6029180" y="2681142"/>
          <a:ext cx="5641552" cy="172238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92179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979992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1705103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  <a:gridCol w="531991">
                  <a:extLst>
                    <a:ext uri="{9D8B030D-6E8A-4147-A177-3AD203B41FA5}">
                      <a16:colId xmlns:a16="http://schemas.microsoft.com/office/drawing/2014/main" val="212460600"/>
                    </a:ext>
                  </a:extLst>
                </a:gridCol>
                <a:gridCol w="1432287">
                  <a:extLst>
                    <a:ext uri="{9D8B030D-6E8A-4147-A177-3AD203B41FA5}">
                      <a16:colId xmlns:a16="http://schemas.microsoft.com/office/drawing/2014/main" val="418099313"/>
                    </a:ext>
                  </a:extLst>
                </a:gridCol>
              </a:tblGrid>
              <a:tr h="986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We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You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They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don’t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</a:rPr>
                        <a:t>prefer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</a:rPr>
                        <a:t>skydiving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go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ing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 skydiving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</a:rPr>
                        <a:t>to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paragliding.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  <a:tr h="735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He</a:t>
                      </a:r>
                      <a:endParaRPr lang="tr-TR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endParaRPr lang="tr-TR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It</a:t>
                      </a:r>
                      <a:endParaRPr lang="tr-TR" sz="14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doesn’t</a:t>
                      </a:r>
                      <a:r>
                        <a:rPr lang="tr-TR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</a:rPr>
                        <a:t>prefer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1056"/>
                  </a:ext>
                </a:extLst>
              </a:tr>
            </a:tbl>
          </a:graphicData>
        </a:graphic>
      </p:graphicFrame>
      <p:graphicFrame>
        <p:nvGraphicFramePr>
          <p:cNvPr id="15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545331"/>
              </p:ext>
            </p:extLst>
          </p:nvPr>
        </p:nvGraphicFramePr>
        <p:xfrm>
          <a:off x="380669" y="4859981"/>
          <a:ext cx="5095792" cy="19629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14738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673758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770373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  <a:gridCol w="1413255">
                  <a:extLst>
                    <a:ext uri="{9D8B030D-6E8A-4147-A177-3AD203B41FA5}">
                      <a16:colId xmlns:a16="http://schemas.microsoft.com/office/drawing/2014/main" val="212460600"/>
                    </a:ext>
                  </a:extLst>
                </a:gridCol>
                <a:gridCol w="491890">
                  <a:extLst>
                    <a:ext uri="{9D8B030D-6E8A-4147-A177-3AD203B41FA5}">
                      <a16:colId xmlns:a16="http://schemas.microsoft.com/office/drawing/2014/main" val="418099313"/>
                    </a:ext>
                  </a:extLst>
                </a:gridCol>
                <a:gridCol w="1031778">
                  <a:extLst>
                    <a:ext uri="{9D8B030D-6E8A-4147-A177-3AD203B41FA5}">
                      <a16:colId xmlns:a16="http://schemas.microsoft.com/office/drawing/2014/main" val="3441469644"/>
                    </a:ext>
                  </a:extLst>
                </a:gridCol>
              </a:tblGrid>
              <a:tr h="994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prefer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skydiving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</a:t>
                      </a:r>
                      <a:r>
                        <a:rPr lang="tr-TR" sz="16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tr-TR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skydiving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 climbing?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  <a:tr h="823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</a:t>
                      </a: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endParaRPr lang="tr-T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1056"/>
                  </a:ext>
                </a:extLst>
              </a:tr>
            </a:tbl>
          </a:graphicData>
        </a:graphic>
      </p:graphicFrame>
      <p:sp>
        <p:nvSpPr>
          <p:cNvPr id="9" name="Dikdörtgen 8"/>
          <p:cNvSpPr/>
          <p:nvPr/>
        </p:nvSpPr>
        <p:spPr>
          <a:xfrm>
            <a:off x="1789043" y="2239811"/>
            <a:ext cx="2425097" cy="4457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Positive</a:t>
            </a:r>
            <a:endParaRPr lang="tr-TR" b="1" dirty="0"/>
          </a:p>
        </p:txBody>
      </p:sp>
      <p:sp>
        <p:nvSpPr>
          <p:cNvPr id="16" name="Dikdörtgen 15"/>
          <p:cNvSpPr/>
          <p:nvPr/>
        </p:nvSpPr>
        <p:spPr>
          <a:xfrm>
            <a:off x="7732643" y="2176247"/>
            <a:ext cx="2425097" cy="44570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Negative</a:t>
            </a:r>
            <a:endParaRPr lang="tr-TR" b="1" dirty="0"/>
          </a:p>
        </p:txBody>
      </p:sp>
      <p:sp>
        <p:nvSpPr>
          <p:cNvPr id="17" name="Dikdörtgen 16"/>
          <p:cNvSpPr/>
          <p:nvPr/>
        </p:nvSpPr>
        <p:spPr>
          <a:xfrm>
            <a:off x="1924686" y="4475725"/>
            <a:ext cx="2289454" cy="3842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Question</a:t>
            </a:r>
            <a:endParaRPr lang="tr-TR" b="1" dirty="0"/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545131"/>
              </p:ext>
            </p:extLst>
          </p:nvPr>
        </p:nvGraphicFramePr>
        <p:xfrm>
          <a:off x="6858556" y="5080519"/>
          <a:ext cx="3982800" cy="1758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2800">
                  <a:extLst>
                    <a:ext uri="{9D8B030D-6E8A-4147-A177-3AD203B41FA5}">
                      <a16:colId xmlns:a16="http://schemas.microsoft.com/office/drawing/2014/main" val="4069553616"/>
                    </a:ext>
                  </a:extLst>
                </a:gridCol>
              </a:tblGrid>
              <a:tr h="776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I do. / No, I don’t.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you do. / No, you don’t.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we do. / No, we don’t.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they do. / No, they don’t.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092373"/>
                  </a:ext>
                </a:extLst>
              </a:tr>
              <a:tr h="776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he does. / No, he doesn’t.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she does. / No, she doesn’t.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Yes, it does. / No, it 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</a:rPr>
                        <a:t>doesn’t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479817"/>
                  </a:ext>
                </a:extLst>
              </a:tr>
            </a:tbl>
          </a:graphicData>
        </a:graphic>
      </p:graphicFrame>
      <p:sp>
        <p:nvSpPr>
          <p:cNvPr id="19" name="Dikdörtgen 18"/>
          <p:cNvSpPr/>
          <p:nvPr/>
        </p:nvSpPr>
        <p:spPr>
          <a:xfrm>
            <a:off x="7732643" y="4624558"/>
            <a:ext cx="2289454" cy="3842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Short</a:t>
            </a:r>
            <a:r>
              <a:rPr lang="tr-TR" b="1" dirty="0" smtClean="0"/>
              <a:t> </a:t>
            </a:r>
            <a:r>
              <a:rPr lang="tr-TR" b="1" dirty="0" err="1" smtClean="0"/>
              <a:t>Answers</a:t>
            </a:r>
            <a:endParaRPr lang="tr-TR" b="1"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8" b="35513" l="52000" r="74900">
                        <a14:foregroundMark x1="65600" y1="25028" x2="65600" y2="25028"/>
                        <a14:foregroundMark x1="64600" y1="19729" x2="65300" y2="22435"/>
                        <a14:foregroundMark x1="68200" y1="18940" x2="68200" y2="18940"/>
                        <a14:foregroundMark x1="62200" y1="18038" x2="62200" y2="18038"/>
                        <a14:foregroundMark x1="65300" y1="24690" x2="65300" y2="24690"/>
                        <a14:foregroundMark x1="66400" y1="27057" x2="64200" y2="23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34" t="3464" r="24523" b="63135"/>
          <a:stretch/>
        </p:blipFill>
        <p:spPr>
          <a:xfrm>
            <a:off x="9150976" y="108481"/>
            <a:ext cx="2013528" cy="22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2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835270D2-61CD-42D2-BF0C-3F8E123EA832}"/>
              </a:ext>
            </a:extLst>
          </p:cNvPr>
          <p:cNvSpPr txBox="1"/>
          <p:nvPr/>
        </p:nvSpPr>
        <p:spPr>
          <a:xfrm>
            <a:off x="254563" y="648733"/>
            <a:ext cx="2081133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err="1" smtClean="0"/>
              <a:t>Would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rather</a:t>
            </a:r>
            <a:endParaRPr lang="en-US" sz="1400" b="1" dirty="0"/>
          </a:p>
        </p:txBody>
      </p:sp>
      <p:graphicFrame>
        <p:nvGraphicFramePr>
          <p:cNvPr id="14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81028"/>
              </p:ext>
            </p:extLst>
          </p:nvPr>
        </p:nvGraphicFramePr>
        <p:xfrm>
          <a:off x="6029180" y="1732755"/>
          <a:ext cx="6007106" cy="219386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30037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1610140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1868556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212460600"/>
                    </a:ext>
                  </a:extLst>
                </a:gridCol>
                <a:gridCol w="1222512">
                  <a:extLst>
                    <a:ext uri="{9D8B030D-6E8A-4147-A177-3AD203B41FA5}">
                      <a16:colId xmlns:a16="http://schemas.microsoft.com/office/drawing/2014/main" val="418099313"/>
                    </a:ext>
                  </a:extLst>
                </a:gridCol>
              </a:tblGrid>
              <a:tr h="2193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would rather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not</a:t>
                      </a:r>
                      <a:endParaRPr lang="tr-TR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</a:t>
                      </a: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skateboarding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kayaking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</a:tbl>
          </a:graphicData>
        </a:graphic>
      </p:graphicFrame>
      <p:graphicFrame>
        <p:nvGraphicFramePr>
          <p:cNvPr id="15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72921"/>
              </p:ext>
            </p:extLst>
          </p:nvPr>
        </p:nvGraphicFramePr>
        <p:xfrm>
          <a:off x="254561" y="4400506"/>
          <a:ext cx="5480317" cy="19629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68672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724600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828504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  <a:gridCol w="1210472">
                  <a:extLst>
                    <a:ext uri="{9D8B030D-6E8A-4147-A177-3AD203B41FA5}">
                      <a16:colId xmlns:a16="http://schemas.microsoft.com/office/drawing/2014/main" val="212460600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418099313"/>
                    </a:ext>
                  </a:extLst>
                </a:gridCol>
                <a:gridCol w="1272208">
                  <a:extLst>
                    <a:ext uri="{9D8B030D-6E8A-4147-A177-3AD203B41FA5}">
                      <a16:colId xmlns:a16="http://schemas.microsoft.com/office/drawing/2014/main" val="3441469644"/>
                    </a:ext>
                  </a:extLst>
                </a:gridCol>
              </a:tblGrid>
              <a:tr h="1861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Would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rather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 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rafting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paragliding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</a:tbl>
          </a:graphicData>
        </a:graphic>
      </p:graphicFrame>
      <p:sp>
        <p:nvSpPr>
          <p:cNvPr id="9" name="Dikdörtgen 8"/>
          <p:cNvSpPr/>
          <p:nvPr/>
        </p:nvSpPr>
        <p:spPr>
          <a:xfrm>
            <a:off x="1789043" y="1172080"/>
            <a:ext cx="2425097" cy="4457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Positive</a:t>
            </a:r>
            <a:endParaRPr lang="tr-TR" b="1" dirty="0"/>
          </a:p>
        </p:txBody>
      </p:sp>
      <p:sp>
        <p:nvSpPr>
          <p:cNvPr id="16" name="Dikdörtgen 15"/>
          <p:cNvSpPr/>
          <p:nvPr/>
        </p:nvSpPr>
        <p:spPr>
          <a:xfrm>
            <a:off x="7597000" y="1048843"/>
            <a:ext cx="2425097" cy="44570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Negative</a:t>
            </a:r>
            <a:endParaRPr lang="tr-TR" b="1" dirty="0"/>
          </a:p>
        </p:txBody>
      </p:sp>
      <p:sp>
        <p:nvSpPr>
          <p:cNvPr id="17" name="Dikdörtgen 16"/>
          <p:cNvSpPr/>
          <p:nvPr/>
        </p:nvSpPr>
        <p:spPr>
          <a:xfrm>
            <a:off x="1789043" y="4016250"/>
            <a:ext cx="2289454" cy="3842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Question</a:t>
            </a:r>
            <a:endParaRPr lang="tr-TR" b="1" dirty="0"/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869359"/>
              </p:ext>
            </p:extLst>
          </p:nvPr>
        </p:nvGraphicFramePr>
        <p:xfrm>
          <a:off x="6885970" y="4502774"/>
          <a:ext cx="3977500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7500">
                  <a:extLst>
                    <a:ext uri="{9D8B030D-6E8A-4147-A177-3AD203B41FA5}">
                      <a16:colId xmlns:a16="http://schemas.microsoft.com/office/drawing/2014/main" val="4069553616"/>
                    </a:ext>
                  </a:extLst>
                </a:gridCol>
              </a:tblGrid>
              <a:tr h="1860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I would. / No, I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you would. / No, you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we would. / No, we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they would. / No, they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he would. / No, he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she would. / No, she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it would. / No, it wouldn’t.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092373"/>
                  </a:ext>
                </a:extLst>
              </a:tr>
            </a:tbl>
          </a:graphicData>
        </a:graphic>
      </p:graphicFrame>
      <p:sp>
        <p:nvSpPr>
          <p:cNvPr id="19" name="Dikdörtgen 18"/>
          <p:cNvSpPr/>
          <p:nvPr/>
        </p:nvSpPr>
        <p:spPr>
          <a:xfrm>
            <a:off x="7732643" y="3972697"/>
            <a:ext cx="2289454" cy="3842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Short</a:t>
            </a:r>
            <a:r>
              <a:rPr lang="tr-TR" b="1" dirty="0" smtClean="0"/>
              <a:t> </a:t>
            </a:r>
            <a:r>
              <a:rPr lang="tr-TR" b="1" dirty="0" err="1" smtClean="0"/>
              <a:t>Answers</a:t>
            </a:r>
            <a:endParaRPr lang="tr-TR" b="1" dirty="0"/>
          </a:p>
        </p:txBody>
      </p:sp>
      <p:graphicFrame>
        <p:nvGraphicFramePr>
          <p:cNvPr id="18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04271"/>
              </p:ext>
            </p:extLst>
          </p:nvPr>
        </p:nvGraphicFramePr>
        <p:xfrm>
          <a:off x="254563" y="1732755"/>
          <a:ext cx="5480314" cy="220827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08924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1302026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1441174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12460600"/>
                    </a:ext>
                  </a:extLst>
                </a:gridCol>
                <a:gridCol w="1242390">
                  <a:extLst>
                    <a:ext uri="{9D8B030D-6E8A-4147-A177-3AD203B41FA5}">
                      <a16:colId xmlns:a16="http://schemas.microsoft.com/office/drawing/2014/main" val="418099313"/>
                    </a:ext>
                  </a:extLst>
                </a:gridCol>
              </a:tblGrid>
              <a:tr h="1906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would 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rather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</a:t>
                      </a: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scuba diving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canoeing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tr-TR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47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3_İyon">
  <a:themeElements>
    <a:clrScheme name="İy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 name="Tahta Yaz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hta Yaz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hta Yaz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1_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</TotalTime>
  <Words>978</Words>
  <Application>Microsoft Office PowerPoint</Application>
  <PresentationFormat>Geniş ekran</PresentationFormat>
  <Paragraphs>466</Paragraphs>
  <Slides>12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12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Century Gothic</vt:lpstr>
      <vt:lpstr>Franklin Gothic Book</vt:lpstr>
      <vt:lpstr>Gill Sans MT</vt:lpstr>
      <vt:lpstr>Kristen ITC</vt:lpstr>
      <vt:lpstr>Rockwell</vt:lpstr>
      <vt:lpstr>Rockwell Condensed</vt:lpstr>
      <vt:lpstr>Segoe Print</vt:lpstr>
      <vt:lpstr>Times New Roman</vt:lpstr>
      <vt:lpstr>Trebuchet MS</vt:lpstr>
      <vt:lpstr>Wingdings</vt:lpstr>
      <vt:lpstr>Wingdings 3</vt:lpstr>
      <vt:lpstr>İyon</vt:lpstr>
      <vt:lpstr>Office Teması</vt:lpstr>
      <vt:lpstr>Duman</vt:lpstr>
      <vt:lpstr>Kırpma</vt:lpstr>
      <vt:lpstr>3_İyon</vt:lpstr>
      <vt:lpstr>Galeri</vt:lpstr>
      <vt:lpstr>Tahta Yazı</vt:lpstr>
      <vt:lpstr>1_Duman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salhozdemir@hotmail.com</dc:creator>
  <cp:lastModifiedBy>DELL</cp:lastModifiedBy>
  <cp:revision>346</cp:revision>
  <dcterms:created xsi:type="dcterms:W3CDTF">2020-09-27T22:41:47Z</dcterms:created>
  <dcterms:modified xsi:type="dcterms:W3CDTF">2021-02-20T20:20:37Z</dcterms:modified>
</cp:coreProperties>
</file>