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  <p:sldMasterId id="2147483936" r:id="rId2"/>
    <p:sldMasterId id="2147483953" r:id="rId3"/>
    <p:sldMasterId id="2147484019" r:id="rId4"/>
    <p:sldMasterId id="2147484349" r:id="rId5"/>
    <p:sldMasterId id="2147484685" r:id="rId6"/>
    <p:sldMasterId id="2147484715" r:id="rId7"/>
    <p:sldMasterId id="2147484733" r:id="rId8"/>
    <p:sldMasterId id="2147484775" r:id="rId9"/>
    <p:sldMasterId id="2147484793" r:id="rId10"/>
  </p:sldMasterIdLst>
  <p:notesMasterIdLst>
    <p:notesMasterId r:id="rId22"/>
  </p:notesMasterIdLst>
  <p:handoutMasterIdLst>
    <p:handoutMasterId r:id="rId23"/>
  </p:handoutMasterIdLst>
  <p:sldIdLst>
    <p:sldId id="256" r:id="rId11"/>
    <p:sldId id="257" r:id="rId12"/>
    <p:sldId id="258" r:id="rId13"/>
    <p:sldId id="270" r:id="rId14"/>
    <p:sldId id="271" r:id="rId15"/>
    <p:sldId id="272" r:id="rId16"/>
    <p:sldId id="274" r:id="rId17"/>
    <p:sldId id="273" r:id="rId18"/>
    <p:sldId id="275" r:id="rId19"/>
    <p:sldId id="264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hozdemir@hotmail.com" initials="s" lastIdx="2" clrIdx="0">
    <p:extLst>
      <p:ext uri="{19B8F6BF-5375-455C-9EA6-DF929625EA0E}">
        <p15:presenceInfo xmlns:p15="http://schemas.microsoft.com/office/powerpoint/2012/main" userId="aa6bfe0ed6f9f8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805"/>
    <a:srgbClr val="00FF00"/>
    <a:srgbClr val="FF66CC"/>
    <a:srgbClr val="05CFFF"/>
    <a:srgbClr val="FF006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5256" autoAdjust="0"/>
  </p:normalViewPr>
  <p:slideViewPr>
    <p:cSldViewPr snapToGrid="0">
      <p:cViewPr>
        <p:scale>
          <a:sx n="66" d="100"/>
          <a:sy n="66" d="100"/>
        </p:scale>
        <p:origin x="1306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8E3EB196-88EE-4841-A5A9-E77C4F260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6049423-2D1C-43A5-A18E-69F4A825B8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B7157-60BB-4250-9F23-874A4B04B4ED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BFE2E8-E27E-4F01-B18C-6C0505133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36EE28E-9AFA-4C88-981B-48AAD6285A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82674-2D36-426A-B4B9-759E5CC54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7E70E-D82A-4058-A257-7EFE9A93E7B1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305EF-FEA5-495E-A742-FDA95AF51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8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6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89365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80574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02397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84055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428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7861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63668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5307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76449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9391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51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775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51780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72527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59475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66934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03889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44594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185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63618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04799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0425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96817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6409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38645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17612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2972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07295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21496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82217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61667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96028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1287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4181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36901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4732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3966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88376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88896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708978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90230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7375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002802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51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45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29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9654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651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81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19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342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049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674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6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838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134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67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064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955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549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31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76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23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88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58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020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917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731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4347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925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052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99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339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729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157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335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1175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921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41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69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870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9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3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631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26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83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94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366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7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85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153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53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18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761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419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6785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23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257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40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174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3225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047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0762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09858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56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384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239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39179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95798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742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4116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3452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25099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968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4495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89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453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96078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3855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3721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5317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62107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11110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19475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32018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3713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881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243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24912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81889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82549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9147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8387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9164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41141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00013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512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3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064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5657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  <p:sldLayoutId id="2147484805" r:id="rId12"/>
    <p:sldLayoutId id="2147484806" r:id="rId13"/>
    <p:sldLayoutId id="2147484807" r:id="rId14"/>
    <p:sldLayoutId id="2147484808" r:id="rId15"/>
    <p:sldLayoutId id="2147484809" r:id="rId16"/>
    <p:sldLayoutId id="21474848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7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9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98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15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721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16" r:id="rId1"/>
    <p:sldLayoutId id="2147484717" r:id="rId2"/>
    <p:sldLayoutId id="2147484718" r:id="rId3"/>
    <p:sldLayoutId id="2147484719" r:id="rId4"/>
    <p:sldLayoutId id="2147484720" r:id="rId5"/>
    <p:sldLayoutId id="2147484721" r:id="rId6"/>
    <p:sldLayoutId id="2147484722" r:id="rId7"/>
    <p:sldLayoutId id="2147484723" r:id="rId8"/>
    <p:sldLayoutId id="2147484724" r:id="rId9"/>
    <p:sldLayoutId id="2147484725" r:id="rId10"/>
    <p:sldLayoutId id="2147484726" r:id="rId11"/>
    <p:sldLayoutId id="2147484727" r:id="rId12"/>
    <p:sldLayoutId id="2147484728" r:id="rId13"/>
    <p:sldLayoutId id="2147484729" r:id="rId14"/>
    <p:sldLayoutId id="2147484730" r:id="rId15"/>
    <p:sldLayoutId id="2147484731" r:id="rId16"/>
    <p:sldLayoutId id="2147484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169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5.02.2021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9102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  <p:sldLayoutId id="2147484788" r:id="rId13"/>
    <p:sldLayoutId id="2147484789" r:id="rId14"/>
    <p:sldLayoutId id="2147484790" r:id="rId15"/>
    <p:sldLayoutId id="2147484791" r:id="rId16"/>
    <p:sldLayoutId id="214748479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5" Type="http://schemas.microsoft.com/office/2007/relationships/hdphoto" Target="../media/hdphoto12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altinkarne.com/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9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100000" l="3900" r="97200">
                        <a14:foregroundMark x1="49800" y1="15600" x2="57100" y2="18400"/>
                        <a14:foregroundMark x1="48200" y1="18600" x2="47400" y2="10200"/>
                        <a14:foregroundMark x1="45300" y1="16700" x2="47400" y2="10500"/>
                        <a14:foregroundMark x1="47600" y1="20300" x2="47600" y2="20300"/>
                        <a14:foregroundMark x1="47600" y1="20300" x2="47600" y2="20300"/>
                        <a14:foregroundMark x1="51700" y1="22900" x2="48400" y2="22200"/>
                        <a14:foregroundMark x1="50400" y1="11500" x2="55000" y2="11600"/>
                        <a14:foregroundMark x1="79500" y1="33200" x2="83600" y2="25100"/>
                        <a14:foregroundMark x1="83400" y1="38900" x2="77900" y2="24800"/>
                        <a14:foregroundMark x1="74700" y1="30800" x2="80600" y2="20800"/>
                        <a14:foregroundMark x1="74400" y1="33700" x2="74400" y2="33700"/>
                        <a14:foregroundMark x1="76000" y1="33700" x2="76000" y2="33700"/>
                        <a14:foregroundMark x1="90900" y1="39200" x2="90900" y2="39200"/>
                        <a14:foregroundMark x1="92500" y1="39200" x2="92500" y2="39200"/>
                        <a14:foregroundMark x1="90100" y1="39400" x2="90100" y2="39400"/>
                        <a14:foregroundMark x1="89000" y1="59100" x2="89000" y2="59100"/>
                        <a14:foregroundMark x1="83900" y1="64000" x2="87900" y2="53000"/>
                        <a14:foregroundMark x1="79100" y1="61400" x2="90900" y2="55200"/>
                        <a14:foregroundMark x1="21200" y1="51300" x2="13300" y2="43700"/>
                        <a14:foregroundMark x1="11900" y1="49100" x2="16100" y2="41300"/>
                        <a14:foregroundMark x1="16900" y1="55700" x2="22700" y2="48900"/>
                        <a14:foregroundMark x1="24600" y1="41600" x2="24600" y2="41600"/>
                        <a14:foregroundMark x1="27100" y1="38700" x2="27100" y2="38700"/>
                        <a14:foregroundMark x1="27600" y1="38000" x2="27600" y2="38000"/>
                        <a14:foregroundMark x1="25900" y1="39900" x2="25900" y2="39900"/>
                        <a14:foregroundMark x1="25300" y1="40600" x2="25300" y2="40600"/>
                        <a14:foregroundMark x1="30200" y1="37200" x2="31100" y2="38600"/>
                        <a14:foregroundMark x1="28900" y1="38000" x2="29800" y2="38000"/>
                        <a14:foregroundMark x1="59000" y1="16100" x2="63200" y2="17900"/>
                        <a14:foregroundMark x1="26200" y1="21100" x2="30000" y2="23700"/>
                        <a14:foregroundMark x1="21900" y1="27300" x2="24800" y2="18700"/>
                        <a14:foregroundMark x1="33600" y1="21300" x2="19500" y2="22500"/>
                        <a14:foregroundMark x1="31000" y1="29700" x2="31000" y2="29700"/>
                        <a14:foregroundMark x1="36200" y1="22300" x2="36200" y2="22300"/>
                        <a14:foregroundMark x1="31400" y1="17500" x2="31400" y2="17500"/>
                        <a14:foregroundMark x1="36000" y1="23700" x2="36000" y2="23700"/>
                        <a14:foregroundMark x1="11300" y1="73400" x2="23500" y2="67100"/>
                        <a14:foregroundMark x1="16700" y1="77200" x2="10900" y2="66100"/>
                        <a14:foregroundMark x1="7900" y1="73600" x2="9700" y2="67800"/>
                        <a14:foregroundMark x1="13900" y1="78000" x2="8700" y2="74800"/>
                        <a14:foregroundMark x1="13700" y1="66100" x2="17500" y2="65900"/>
                        <a14:foregroundMark x1="14700" y1="64900" x2="14700" y2="64900"/>
                        <a14:foregroundMark x1="82900" y1="22700" x2="82900" y2="2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41" y="1109721"/>
            <a:ext cx="4548582" cy="4548582"/>
          </a:xfrm>
          <a:prstGeom prst="rect">
            <a:avLst/>
          </a:prstGeom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A7DB60EA-12C3-4410-A7C7-0C5FBBD53BBF}"/>
              </a:ext>
            </a:extLst>
          </p:cNvPr>
          <p:cNvSpPr/>
          <p:nvPr/>
        </p:nvSpPr>
        <p:spPr>
          <a:xfrm>
            <a:off x="2917568" y="5658303"/>
            <a:ext cx="6365328" cy="11670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DAHA FAZLA BU TARZ ETKİNLİK İÇİN </a:t>
            </a:r>
            <a:r>
              <a:rPr lang="tr-TR" b="1" dirty="0">
                <a:solidFill>
                  <a:srgbClr val="00B050"/>
                </a:solidFill>
              </a:rPr>
              <a:t>THE CHAMPION </a:t>
            </a:r>
            <a:r>
              <a:rPr lang="tr-TR" dirty="0"/>
              <a:t>KİTABIMIZIN AKILLI TAHTA UYGULAMASINI </a:t>
            </a:r>
            <a:r>
              <a:rPr lang="tr-TR" sz="2000" dirty="0">
                <a:solidFill>
                  <a:srgbClr val="FF0000"/>
                </a:solidFill>
              </a:rPr>
              <a:t>altinkarne.com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/>
              <a:t>SİTEMİZDEN ÜCRETSİZ İNDİREBİLİRSİNİZ.</a:t>
            </a:r>
            <a:endParaRPr lang="en-US" dirty="0"/>
          </a:p>
        </p:txBody>
      </p:sp>
      <p:sp>
        <p:nvSpPr>
          <p:cNvPr id="24" name="Ok: Beşgen 23">
            <a:extLst>
              <a:ext uri="{FF2B5EF4-FFF2-40B4-BE49-F238E27FC236}">
                <a16:creationId xmlns:a16="http://schemas.microsoft.com/office/drawing/2014/main" id="{836F353A-475C-4DA8-B3C5-6E1971B784B1}"/>
              </a:ext>
            </a:extLst>
          </p:cNvPr>
          <p:cNvSpPr/>
          <p:nvPr/>
        </p:nvSpPr>
        <p:spPr>
          <a:xfrm rot="5400000">
            <a:off x="10277253" y="259590"/>
            <a:ext cx="1109719" cy="5905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Kaydırma: Yatay 7">
            <a:extLst>
              <a:ext uri="{FF2B5EF4-FFF2-40B4-BE49-F238E27FC236}">
                <a16:creationId xmlns:a16="http://schemas.microsoft.com/office/drawing/2014/main" id="{5D6228C8-35AD-4BFF-8E0C-42930856AB01}"/>
              </a:ext>
            </a:extLst>
          </p:cNvPr>
          <p:cNvSpPr/>
          <p:nvPr/>
        </p:nvSpPr>
        <p:spPr>
          <a:xfrm>
            <a:off x="40120" y="4470160"/>
            <a:ext cx="3788786" cy="1730008"/>
          </a:xfrm>
          <a:prstGeom prst="horizontalScroll">
            <a:avLst/>
          </a:prstGeom>
          <a:solidFill>
            <a:schemeClr val="accent6">
              <a:lumMod val="75000"/>
              <a:alpha val="83000"/>
            </a:scheme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  <a:softEdge rad="1270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tr-TR" sz="1600" b="1" dirty="0" smtClean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algn="ctr"/>
            <a:r>
              <a:rPr lang="tr-TR" sz="1600" b="1" dirty="0" err="1" smtClean="0">
                <a:solidFill>
                  <a:schemeClr val="tx1"/>
                </a:solidFill>
                <a:latin typeface="Segoe Print" panose="02000600000000000000" pitchFamily="2" charset="0"/>
              </a:rPr>
              <a:t>We</a:t>
            </a:r>
            <a:r>
              <a:rPr lang="tr-TR" sz="1600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are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going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to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learn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Making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simple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suggestions</a:t>
            </a:r>
            <a:endParaRPr lang="tr-TR" b="1" dirty="0" smtClean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Expressing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illnesses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,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needs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and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feelings</a:t>
            </a:r>
            <a:endParaRPr lang="en-US" b="1" dirty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algn="ctr"/>
            <a:endParaRPr lang="en-US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5D71F97-0983-422C-A69F-54BDCD45C820}"/>
              </a:ext>
            </a:extLst>
          </p:cNvPr>
          <p:cNvSpPr txBox="1"/>
          <p:nvPr/>
        </p:nvSpPr>
        <p:spPr>
          <a:xfrm>
            <a:off x="2169804" y="249531"/>
            <a:ext cx="8022211" cy="1323439"/>
          </a:xfrm>
          <a:prstGeom prst="rect">
            <a:avLst/>
          </a:prstGeom>
          <a:solidFill>
            <a:schemeClr val="accent5">
              <a:alpha val="7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UNIT</a:t>
            </a:r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tr-TR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tr-TR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tr-TR" sz="40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HEALTH</a:t>
            </a:r>
            <a:endParaRPr lang="tr-TR" sz="40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33C0336-9992-46C3-9095-A970E6D4F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47" y="372008"/>
            <a:ext cx="826042" cy="96170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t="267" r="15066" b="223"/>
          <a:stretch/>
        </p:blipFill>
        <p:spPr>
          <a:xfrm>
            <a:off x="9845963" y="3783948"/>
            <a:ext cx="1972298" cy="2783723"/>
          </a:xfrm>
          <a:prstGeom prst="rect">
            <a:avLst/>
          </a:prstGeom>
          <a:effectLst>
            <a:glow rad="482600">
              <a:srgbClr val="00B050">
                <a:alpha val="40000"/>
              </a:srgbClr>
            </a:glo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93" b="92407" l="45090" r="99683">
                        <a14:foregroundMark x1="55755" y1="81389" x2="54171" y2="57500"/>
                        <a14:foregroundMark x1="60718" y1="85278" x2="63992" y2="71944"/>
                        <a14:foregroundMark x1="81521" y1="72963" x2="87645" y2="68519"/>
                        <a14:foregroundMark x1="87434" y1="76852" x2="81309" y2="68241"/>
                        <a14:foregroundMark x1="80993" y1="67778" x2="80993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95" t="44310" b="7340"/>
          <a:stretch/>
        </p:blipFill>
        <p:spPr>
          <a:xfrm>
            <a:off x="110116" y="1719342"/>
            <a:ext cx="2974110" cy="28971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" b="100000" l="0" r="100000">
                        <a14:foregroundMark x1="35900" y1="59333" x2="44000" y2="44667"/>
                        <a14:foregroundMark x1="42600" y1="56833" x2="42600" y2="56833"/>
                        <a14:foregroundMark x1="42600" y1="56833" x2="42600" y2="56833"/>
                        <a14:foregroundMark x1="49600" y1="50667" x2="32500" y2="60000"/>
                        <a14:foregroundMark x1="70900" y1="36500" x2="66600" y2="46667"/>
                        <a14:foregroundMark x1="90500" y1="11333" x2="87500" y2="32333"/>
                        <a14:foregroundMark x1="90600" y1="79833" x2="94700" y2="88000"/>
                        <a14:foregroundMark x1="54800" y1="96500" x2="56100" y2="94833"/>
                        <a14:foregroundMark x1="72800" y1="72333" x2="75200" y2="68667"/>
                        <a14:foregroundMark x1="96600" y1="80167" x2="96600" y2="80167"/>
                        <a14:foregroundMark x1="94900" y1="77833" x2="94900" y2="77833"/>
                        <a14:foregroundMark x1="95500" y1="78833" x2="95500" y2="78833"/>
                        <a14:foregroundMark x1="96500" y1="82667" x2="96500" y2="82667"/>
                        <a14:foregroundMark x1="7700" y1="88000" x2="15700" y2="85167"/>
                        <a14:foregroundMark x1="9300" y1="97833" x2="9300" y2="97833"/>
                        <a14:backgroundMark x1="12000" y1="36167" x2="34500" y2="13167"/>
                        <a14:backgroundMark x1="59700" y1="14000" x2="59800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6" y="103157"/>
            <a:ext cx="2874673" cy="16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5739F51-BA60-4A45-9FCF-24B195FB6216}"/>
              </a:ext>
            </a:extLst>
          </p:cNvPr>
          <p:cNvSpPr txBox="1"/>
          <p:nvPr/>
        </p:nvSpPr>
        <p:spPr>
          <a:xfrm>
            <a:off x="15948" y="276002"/>
            <a:ext cx="544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2.Put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into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order</a:t>
            </a:r>
            <a:r>
              <a:rPr lang="tr-TR" b="1" dirty="0"/>
              <a:t>.</a:t>
            </a:r>
          </a:p>
          <a:p>
            <a:endParaRPr lang="tr-TR" b="1" dirty="0"/>
          </a:p>
          <a:p>
            <a:endParaRPr lang="en-US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108F1-2B1A-4045-845D-F5EA30AA4B68}"/>
              </a:ext>
            </a:extLst>
          </p:cNvPr>
          <p:cNvSpPr txBox="1"/>
          <p:nvPr/>
        </p:nvSpPr>
        <p:spPr>
          <a:xfrm>
            <a:off x="6523040" y="760669"/>
            <a:ext cx="56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mistakes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2DDED0B-3E22-4827-8CD9-7D0E4A668F1A}"/>
              </a:ext>
            </a:extLst>
          </p:cNvPr>
          <p:cNvSpPr txBox="1"/>
          <p:nvPr/>
        </p:nvSpPr>
        <p:spPr>
          <a:xfrm>
            <a:off x="6818646" y="1446245"/>
            <a:ext cx="50136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1. </a:t>
            </a:r>
            <a:r>
              <a:rPr lang="tr-TR" dirty="0" smtClean="0"/>
              <a:t>Philip </a:t>
            </a:r>
            <a:r>
              <a:rPr lang="tr-TR" dirty="0" err="1" smtClean="0"/>
              <a:t>have</a:t>
            </a:r>
            <a:r>
              <a:rPr lang="tr-TR" dirty="0" smtClean="0"/>
              <a:t> a </a:t>
            </a:r>
            <a:r>
              <a:rPr lang="tr-TR" dirty="0" err="1" smtClean="0"/>
              <a:t>cough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/>
              <a:t>2. </a:t>
            </a:r>
            <a:r>
              <a:rPr lang="tr-TR" dirty="0" smtClean="0"/>
              <a:t>I </a:t>
            </a:r>
            <a:r>
              <a:rPr lang="tr-TR" dirty="0" err="1" smtClean="0"/>
              <a:t>doesn’t</a:t>
            </a:r>
            <a:r>
              <a:rPr lang="tr-TR" dirty="0" smtClean="0"/>
              <a:t> </a:t>
            </a:r>
            <a:r>
              <a:rPr lang="tr-TR" dirty="0" err="1" smtClean="0"/>
              <a:t>need</a:t>
            </a:r>
            <a:r>
              <a:rPr lang="tr-TR" dirty="0" smtClean="0"/>
              <a:t> a </a:t>
            </a:r>
            <a:r>
              <a:rPr lang="tr-TR" dirty="0" err="1" smtClean="0"/>
              <a:t>tissue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tr-TR" dirty="0"/>
              <a:t>3. </a:t>
            </a:r>
            <a:r>
              <a:rPr lang="tr-TR" dirty="0" err="1" smtClean="0"/>
              <a:t>Does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 smtClean="0"/>
              <a:t> </a:t>
            </a:r>
            <a:r>
              <a:rPr lang="tr-TR" dirty="0" err="1" smtClean="0"/>
              <a:t>friends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a </a:t>
            </a:r>
            <a:r>
              <a:rPr lang="tr-TR" dirty="0" err="1" smtClean="0"/>
              <a:t>backache</a:t>
            </a:r>
            <a:r>
              <a:rPr lang="tr-TR" dirty="0" smtClean="0"/>
              <a:t>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should</a:t>
            </a:r>
            <a:r>
              <a:rPr lang="tr-TR" dirty="0" smtClean="0"/>
              <a:t> </a:t>
            </a:r>
            <a:r>
              <a:rPr lang="tr-TR" dirty="0" err="1" smtClean="0"/>
              <a:t>staying</a:t>
            </a:r>
            <a:r>
              <a:rPr lang="tr-TR" dirty="0" smtClean="0"/>
              <a:t> at </a:t>
            </a:r>
            <a:r>
              <a:rPr lang="tr-TR" dirty="0" err="1" smtClean="0"/>
              <a:t>home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/>
              <a:t>5. </a:t>
            </a:r>
            <a:r>
              <a:rPr lang="tr-TR" dirty="0" err="1" smtClean="0"/>
              <a:t>Takes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 smtClean="0"/>
              <a:t> </a:t>
            </a:r>
            <a:r>
              <a:rPr lang="tr-TR" dirty="0" err="1" smtClean="0"/>
              <a:t>medicine</a:t>
            </a:r>
            <a:r>
              <a:rPr lang="tr-TR" dirty="0" smtClean="0"/>
              <a:t>. _________________________________________</a:t>
            </a:r>
            <a:endParaRPr lang="en-US" dirty="0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2ADF151E-4769-4FE7-B426-A8A9762465F1}"/>
              </a:ext>
            </a:extLst>
          </p:cNvPr>
          <p:cNvCxnSpPr>
            <a:cxnSpLocks/>
          </p:cNvCxnSpPr>
          <p:nvPr/>
        </p:nvCxnSpPr>
        <p:spPr>
          <a:xfrm>
            <a:off x="6096000" y="681135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837CBE6C-F462-42C7-B4AF-89BC0C62A219}"/>
              </a:ext>
            </a:extLst>
          </p:cNvPr>
          <p:cNvCxnSpPr>
            <a:cxnSpLocks/>
          </p:cNvCxnSpPr>
          <p:nvPr/>
        </p:nvCxnSpPr>
        <p:spPr>
          <a:xfrm>
            <a:off x="6109117" y="4400842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A9DB4C-8975-4406-A804-C878A0D32370}"/>
              </a:ext>
            </a:extLst>
          </p:cNvPr>
          <p:cNvSpPr txBox="1"/>
          <p:nvPr/>
        </p:nvSpPr>
        <p:spPr>
          <a:xfrm>
            <a:off x="5896946" y="2848570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028A18C-BA0A-4D16-ACEA-5160177F9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6531" y="2466846"/>
            <a:ext cx="317728" cy="369910"/>
          </a:xfrm>
          <a:prstGeom prst="rect">
            <a:avLst/>
          </a:prstGeom>
        </p:spPr>
      </p:pic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805B8271-3CCC-406C-AC88-4A284FA9C057}"/>
              </a:ext>
            </a:extLst>
          </p:cNvPr>
          <p:cNvCxnSpPr>
            <a:cxnSpLocks/>
          </p:cNvCxnSpPr>
          <p:nvPr/>
        </p:nvCxnSpPr>
        <p:spPr>
          <a:xfrm flipV="1">
            <a:off x="7789659" y="1838036"/>
            <a:ext cx="450113" cy="59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Dikdörtgen 55">
            <a:extLst>
              <a:ext uri="{FF2B5EF4-FFF2-40B4-BE49-F238E27FC236}">
                <a16:creationId xmlns:a16="http://schemas.microsoft.com/office/drawing/2014/main" id="{3E580DE4-687B-48D0-93BE-69FD224A2C9F}"/>
              </a:ext>
            </a:extLst>
          </p:cNvPr>
          <p:cNvSpPr/>
          <p:nvPr/>
        </p:nvSpPr>
        <p:spPr>
          <a:xfrm>
            <a:off x="7006027" y="1922772"/>
            <a:ext cx="1802561" cy="2705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has</a:t>
            </a:r>
            <a:endParaRPr lang="en-US" dirty="0"/>
          </a:p>
        </p:txBody>
      </p:sp>
      <p:cxnSp>
        <p:nvCxnSpPr>
          <p:cNvPr id="57" name="Düz Bağlayıcı 56">
            <a:extLst>
              <a:ext uri="{FF2B5EF4-FFF2-40B4-BE49-F238E27FC236}">
                <a16:creationId xmlns:a16="http://schemas.microsoft.com/office/drawing/2014/main" id="{9398D92C-9F41-42C3-B351-060A425433A1}"/>
              </a:ext>
            </a:extLst>
          </p:cNvPr>
          <p:cNvCxnSpPr>
            <a:cxnSpLocks/>
          </p:cNvCxnSpPr>
          <p:nvPr/>
        </p:nvCxnSpPr>
        <p:spPr>
          <a:xfrm flipH="1">
            <a:off x="7305262" y="2630743"/>
            <a:ext cx="732037" cy="312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Dikdörtgen 59">
            <a:extLst>
              <a:ext uri="{FF2B5EF4-FFF2-40B4-BE49-F238E27FC236}">
                <a16:creationId xmlns:a16="http://schemas.microsoft.com/office/drawing/2014/main" id="{0F18DDEB-1F05-4BFF-BD6B-BEA72414ED66}"/>
              </a:ext>
            </a:extLst>
          </p:cNvPr>
          <p:cNvSpPr/>
          <p:nvPr/>
        </p:nvSpPr>
        <p:spPr>
          <a:xfrm>
            <a:off x="7043400" y="2729066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don’t</a:t>
            </a:r>
            <a:endParaRPr lang="en-US" dirty="0"/>
          </a:p>
        </p:txBody>
      </p:sp>
      <p:cxnSp>
        <p:nvCxnSpPr>
          <p:cNvPr id="61" name="Düz Bağlayıcı 60">
            <a:extLst>
              <a:ext uri="{FF2B5EF4-FFF2-40B4-BE49-F238E27FC236}">
                <a16:creationId xmlns:a16="http://schemas.microsoft.com/office/drawing/2014/main" id="{F2016AA8-2D45-45ED-AC69-3E53805FC2D8}"/>
              </a:ext>
            </a:extLst>
          </p:cNvPr>
          <p:cNvCxnSpPr>
            <a:cxnSpLocks/>
          </p:cNvCxnSpPr>
          <p:nvPr/>
        </p:nvCxnSpPr>
        <p:spPr>
          <a:xfrm flipH="1" flipV="1">
            <a:off x="7113797" y="3488635"/>
            <a:ext cx="595939" cy="185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E4E3027-03FD-43BA-9AB5-D376D565BA3B}"/>
              </a:ext>
            </a:extLst>
          </p:cNvPr>
          <p:cNvSpPr/>
          <p:nvPr/>
        </p:nvSpPr>
        <p:spPr>
          <a:xfrm>
            <a:off x="7089713" y="3580615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Do</a:t>
            </a:r>
            <a:endParaRPr lang="en-US" dirty="0"/>
          </a:p>
        </p:txBody>
      </p:sp>
      <p:cxnSp>
        <p:nvCxnSpPr>
          <p:cNvPr id="64" name="Düz Bağlayıcı 63">
            <a:extLst>
              <a:ext uri="{FF2B5EF4-FFF2-40B4-BE49-F238E27FC236}">
                <a16:creationId xmlns:a16="http://schemas.microsoft.com/office/drawing/2014/main" id="{4A2354F0-3655-494A-A879-D10DC08E5CB9}"/>
              </a:ext>
            </a:extLst>
          </p:cNvPr>
          <p:cNvCxnSpPr>
            <a:cxnSpLocks/>
          </p:cNvCxnSpPr>
          <p:nvPr/>
        </p:nvCxnSpPr>
        <p:spPr>
          <a:xfrm flipV="1">
            <a:off x="8344256" y="4303643"/>
            <a:ext cx="779867" cy="102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Dikdörtgen 65">
            <a:extLst>
              <a:ext uri="{FF2B5EF4-FFF2-40B4-BE49-F238E27FC236}">
                <a16:creationId xmlns:a16="http://schemas.microsoft.com/office/drawing/2014/main" id="{5C5C6565-971A-4179-B7B4-BF0B614FD042}"/>
              </a:ext>
            </a:extLst>
          </p:cNvPr>
          <p:cNvSpPr/>
          <p:nvPr/>
        </p:nvSpPr>
        <p:spPr>
          <a:xfrm>
            <a:off x="7115323" y="4392647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stay</a:t>
            </a:r>
            <a:endParaRPr lang="en-US" dirty="0"/>
          </a:p>
        </p:txBody>
      </p:sp>
      <p:cxnSp>
        <p:nvCxnSpPr>
          <p:cNvPr id="67" name="Düz Bağlayıcı 66">
            <a:extLst>
              <a:ext uri="{FF2B5EF4-FFF2-40B4-BE49-F238E27FC236}">
                <a16:creationId xmlns:a16="http://schemas.microsoft.com/office/drawing/2014/main" id="{35725102-22B0-452C-BF7C-662A1103C486}"/>
              </a:ext>
            </a:extLst>
          </p:cNvPr>
          <p:cNvCxnSpPr>
            <a:cxnSpLocks/>
          </p:cNvCxnSpPr>
          <p:nvPr/>
        </p:nvCxnSpPr>
        <p:spPr>
          <a:xfrm>
            <a:off x="7143206" y="5156894"/>
            <a:ext cx="66630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Dikdörtgen 68">
            <a:extLst>
              <a:ext uri="{FF2B5EF4-FFF2-40B4-BE49-F238E27FC236}">
                <a16:creationId xmlns:a16="http://schemas.microsoft.com/office/drawing/2014/main" id="{636811B4-B95D-4E3B-8119-EBFB1F57602B}"/>
              </a:ext>
            </a:extLst>
          </p:cNvPr>
          <p:cNvSpPr/>
          <p:nvPr/>
        </p:nvSpPr>
        <p:spPr>
          <a:xfrm>
            <a:off x="7166402" y="5207438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Take</a:t>
            </a:r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A53111D-EC4B-4BBD-82C3-950A5490527F}"/>
              </a:ext>
            </a:extLst>
          </p:cNvPr>
          <p:cNvSpPr txBox="1"/>
          <p:nvPr/>
        </p:nvSpPr>
        <p:spPr>
          <a:xfrm>
            <a:off x="176736" y="651070"/>
            <a:ext cx="618187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</a:t>
            </a:r>
            <a:r>
              <a:rPr lang="tr-TR" dirty="0" smtClean="0"/>
              <a:t>. </a:t>
            </a:r>
            <a:r>
              <a:rPr lang="tr-TR" dirty="0" err="1" smtClean="0"/>
              <a:t>drink</a:t>
            </a:r>
            <a:r>
              <a:rPr lang="tr-TR" dirty="0" smtClean="0"/>
              <a:t> / </a:t>
            </a:r>
            <a:r>
              <a:rPr lang="tr-TR" dirty="0" err="1" smtClean="0"/>
              <a:t>water</a:t>
            </a:r>
            <a:r>
              <a:rPr lang="tr-TR" dirty="0" smtClean="0"/>
              <a:t> / </a:t>
            </a:r>
            <a:r>
              <a:rPr lang="tr-TR" dirty="0" err="1" smtClean="0"/>
              <a:t>cold</a:t>
            </a:r>
            <a:r>
              <a:rPr lang="tr-TR" dirty="0" smtClean="0"/>
              <a:t> / </a:t>
            </a:r>
            <a:r>
              <a:rPr lang="tr-TR" dirty="0" err="1" smtClean="0"/>
              <a:t>don’t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/>
              <a:t>2. </a:t>
            </a:r>
            <a:r>
              <a:rPr lang="tr-TR" dirty="0" err="1" smtClean="0"/>
              <a:t>see</a:t>
            </a:r>
            <a:r>
              <a:rPr lang="tr-TR" dirty="0" smtClean="0"/>
              <a:t> / </a:t>
            </a:r>
            <a:r>
              <a:rPr lang="tr-TR" dirty="0" err="1" smtClean="0"/>
              <a:t>you</a:t>
            </a:r>
            <a:r>
              <a:rPr lang="tr-TR" dirty="0" smtClean="0"/>
              <a:t> / a / </a:t>
            </a:r>
            <a:r>
              <a:rPr lang="tr-TR" dirty="0" err="1" smtClean="0"/>
              <a:t>dentist</a:t>
            </a:r>
            <a:r>
              <a:rPr lang="tr-TR" dirty="0" smtClean="0"/>
              <a:t> / </a:t>
            </a:r>
            <a:r>
              <a:rPr lang="tr-TR" dirty="0" err="1" smtClean="0"/>
              <a:t>should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/>
              <a:t>3. </a:t>
            </a:r>
            <a:r>
              <a:rPr lang="tr-TR" dirty="0" smtClean="0"/>
              <a:t>has / Julia / </a:t>
            </a:r>
            <a:r>
              <a:rPr lang="tr-TR" dirty="0" err="1" smtClean="0"/>
              <a:t>throat</a:t>
            </a:r>
            <a:r>
              <a:rPr lang="tr-TR" dirty="0" smtClean="0"/>
              <a:t> / a / </a:t>
            </a:r>
            <a:r>
              <a:rPr lang="tr-TR" dirty="0" err="1" smtClean="0"/>
              <a:t>sore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need</a:t>
            </a:r>
            <a:r>
              <a:rPr lang="tr-TR" dirty="0" smtClean="0"/>
              <a:t> / he / </a:t>
            </a:r>
            <a:r>
              <a:rPr lang="tr-TR" dirty="0" err="1" smtClean="0"/>
              <a:t>does</a:t>
            </a:r>
            <a:r>
              <a:rPr lang="tr-TR" dirty="0" smtClean="0"/>
              <a:t> / a / </a:t>
            </a:r>
            <a:r>
              <a:rPr lang="tr-TR" dirty="0" err="1" smtClean="0"/>
              <a:t>tissue</a:t>
            </a:r>
            <a:r>
              <a:rPr lang="tr-TR" dirty="0" smtClean="0"/>
              <a:t>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5. </a:t>
            </a:r>
            <a:r>
              <a:rPr lang="tr-TR" dirty="0" err="1" smtClean="0"/>
              <a:t>doesn’t</a:t>
            </a:r>
            <a:r>
              <a:rPr lang="tr-TR" dirty="0" smtClean="0"/>
              <a:t> / </a:t>
            </a:r>
            <a:r>
              <a:rPr lang="tr-TR" dirty="0" err="1" smtClean="0"/>
              <a:t>alright</a:t>
            </a:r>
            <a:r>
              <a:rPr lang="tr-TR" dirty="0" smtClean="0"/>
              <a:t> / </a:t>
            </a:r>
            <a:r>
              <a:rPr lang="tr-TR" dirty="0" err="1" smtClean="0"/>
              <a:t>feel</a:t>
            </a:r>
            <a:r>
              <a:rPr lang="tr-TR" dirty="0"/>
              <a:t> </a:t>
            </a:r>
            <a:r>
              <a:rPr lang="tr-TR" dirty="0" smtClean="0"/>
              <a:t>/ </a:t>
            </a:r>
            <a:r>
              <a:rPr lang="tr-TR" dirty="0" err="1" smtClean="0"/>
              <a:t>she</a:t>
            </a:r>
            <a:r>
              <a:rPr lang="tr-TR" dirty="0" smtClean="0"/>
              <a:t> 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6</a:t>
            </a:r>
            <a:r>
              <a:rPr lang="tr-TR" sz="2000" dirty="0"/>
              <a:t>. </a:t>
            </a:r>
            <a:r>
              <a:rPr lang="tr-TR" dirty="0" err="1" smtClean="0"/>
              <a:t>have</a:t>
            </a:r>
            <a:r>
              <a:rPr lang="tr-TR" dirty="0" smtClean="0"/>
              <a:t> / </a:t>
            </a:r>
            <a:r>
              <a:rPr lang="tr-TR" dirty="0" err="1" smtClean="0"/>
              <a:t>headache</a:t>
            </a:r>
            <a:r>
              <a:rPr lang="tr-TR" dirty="0" smtClean="0"/>
              <a:t> / </a:t>
            </a:r>
            <a:r>
              <a:rPr lang="tr-TR" dirty="0" err="1" smtClean="0"/>
              <a:t>you</a:t>
            </a:r>
            <a:r>
              <a:rPr lang="tr-TR" dirty="0" smtClean="0"/>
              <a:t> / a / do?</a:t>
            </a:r>
            <a:endParaRPr lang="tr-TR" sz="2000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7. </a:t>
            </a:r>
            <a:r>
              <a:rPr lang="tr-TR" dirty="0" err="1" smtClean="0"/>
              <a:t>bed</a:t>
            </a:r>
            <a:r>
              <a:rPr lang="tr-TR" dirty="0" smtClean="0"/>
              <a:t> / in / </a:t>
            </a:r>
            <a:r>
              <a:rPr lang="tr-TR" dirty="0" err="1" smtClean="0"/>
              <a:t>stay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AD91766-BE81-491F-9AA1-43D2190CA8CC}"/>
              </a:ext>
            </a:extLst>
          </p:cNvPr>
          <p:cNvSpPr/>
          <p:nvPr/>
        </p:nvSpPr>
        <p:spPr>
          <a:xfrm>
            <a:off x="330662" y="1142800"/>
            <a:ext cx="4364913" cy="30344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Don’t</a:t>
            </a:r>
            <a:r>
              <a:rPr lang="tr-TR" dirty="0" smtClean="0"/>
              <a:t> </a:t>
            </a:r>
            <a:r>
              <a:rPr lang="tr-TR" dirty="0" err="1" smtClean="0"/>
              <a:t>drink</a:t>
            </a:r>
            <a:r>
              <a:rPr lang="tr-TR" dirty="0" smtClean="0"/>
              <a:t> </a:t>
            </a:r>
            <a:r>
              <a:rPr lang="tr-TR" dirty="0" err="1" smtClean="0"/>
              <a:t>cold</a:t>
            </a:r>
            <a:r>
              <a:rPr lang="tr-TR" dirty="0" smtClean="0"/>
              <a:t> </a:t>
            </a:r>
            <a:r>
              <a:rPr lang="tr-TR" dirty="0" err="1" smtClean="0"/>
              <a:t>water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CC5B7F93-889A-4DF8-A8D2-CBED4CA51B09}"/>
              </a:ext>
            </a:extLst>
          </p:cNvPr>
          <p:cNvSpPr/>
          <p:nvPr/>
        </p:nvSpPr>
        <p:spPr>
          <a:xfrm>
            <a:off x="330662" y="1942303"/>
            <a:ext cx="4536710" cy="33814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should</a:t>
            </a:r>
            <a:r>
              <a:rPr lang="tr-TR" dirty="0" smtClean="0"/>
              <a:t> </a:t>
            </a:r>
            <a:r>
              <a:rPr lang="tr-TR" dirty="0" err="1" smtClean="0"/>
              <a:t>see</a:t>
            </a:r>
            <a:r>
              <a:rPr lang="tr-TR" dirty="0" smtClean="0"/>
              <a:t> a </a:t>
            </a:r>
            <a:r>
              <a:rPr lang="tr-TR" dirty="0" err="1" smtClean="0"/>
              <a:t>dentist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9B79DD88-FD09-41A3-A8A5-B3419677D592}"/>
              </a:ext>
            </a:extLst>
          </p:cNvPr>
          <p:cNvSpPr/>
          <p:nvPr/>
        </p:nvSpPr>
        <p:spPr>
          <a:xfrm>
            <a:off x="328028" y="2810666"/>
            <a:ext cx="4367547" cy="2528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Julia has a </a:t>
            </a:r>
            <a:r>
              <a:rPr lang="tr-TR" dirty="0" err="1" smtClean="0"/>
              <a:t>sore</a:t>
            </a:r>
            <a:r>
              <a:rPr lang="tr-TR" dirty="0" smtClean="0"/>
              <a:t> </a:t>
            </a:r>
            <a:r>
              <a:rPr lang="tr-TR" dirty="0" err="1" smtClean="0"/>
              <a:t>throat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BD09D8B4-092E-47EA-BA7D-86E10464E383}"/>
              </a:ext>
            </a:extLst>
          </p:cNvPr>
          <p:cNvSpPr/>
          <p:nvPr/>
        </p:nvSpPr>
        <p:spPr>
          <a:xfrm>
            <a:off x="330662" y="3580846"/>
            <a:ext cx="4364913" cy="29871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Does</a:t>
            </a:r>
            <a:r>
              <a:rPr lang="tr-TR" dirty="0" smtClean="0"/>
              <a:t> he </a:t>
            </a:r>
            <a:r>
              <a:rPr lang="tr-TR" dirty="0" err="1" smtClean="0"/>
              <a:t>need</a:t>
            </a:r>
            <a:r>
              <a:rPr lang="tr-TR" dirty="0" smtClean="0"/>
              <a:t> a </a:t>
            </a:r>
            <a:r>
              <a:rPr lang="tr-TR" dirty="0" err="1" smtClean="0"/>
              <a:t>tissue</a:t>
            </a:r>
            <a:r>
              <a:rPr lang="tr-TR" dirty="0" smtClean="0"/>
              <a:t>?</a:t>
            </a:r>
            <a:endParaRPr lang="en-US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307059B-F9C1-40C5-A329-EC282B0690AC}"/>
              </a:ext>
            </a:extLst>
          </p:cNvPr>
          <p:cNvSpPr/>
          <p:nvPr/>
        </p:nvSpPr>
        <p:spPr>
          <a:xfrm>
            <a:off x="328028" y="4396916"/>
            <a:ext cx="4367547" cy="3279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doesn’t</a:t>
            </a:r>
            <a:r>
              <a:rPr lang="tr-TR" dirty="0" smtClean="0"/>
              <a:t> </a:t>
            </a:r>
            <a:r>
              <a:rPr lang="tr-TR" dirty="0" err="1" smtClean="0"/>
              <a:t>feel</a:t>
            </a:r>
            <a:r>
              <a:rPr lang="tr-TR" dirty="0" smtClean="0"/>
              <a:t> </a:t>
            </a:r>
            <a:r>
              <a:rPr lang="tr-TR" dirty="0" err="1" smtClean="0"/>
              <a:t>alright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FE0AF460-9515-4AED-BBC2-466E43BF01B2}"/>
              </a:ext>
            </a:extLst>
          </p:cNvPr>
          <p:cNvSpPr/>
          <p:nvPr/>
        </p:nvSpPr>
        <p:spPr>
          <a:xfrm>
            <a:off x="360735" y="5242208"/>
            <a:ext cx="4221097" cy="40859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Do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a </a:t>
            </a:r>
            <a:r>
              <a:rPr lang="tr-TR" dirty="0" err="1" smtClean="0"/>
              <a:t>headache</a:t>
            </a:r>
            <a:r>
              <a:rPr lang="tr-TR" dirty="0" smtClean="0"/>
              <a:t>?</a:t>
            </a:r>
            <a:endParaRPr lang="en-US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15BC19F5-5885-4F3A-A61B-A962C4947226}"/>
              </a:ext>
            </a:extLst>
          </p:cNvPr>
          <p:cNvSpPr/>
          <p:nvPr/>
        </p:nvSpPr>
        <p:spPr>
          <a:xfrm>
            <a:off x="330662" y="6055939"/>
            <a:ext cx="4815288" cy="3180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Stay</a:t>
            </a:r>
            <a:r>
              <a:rPr lang="tr-TR" dirty="0" smtClean="0"/>
              <a:t> in </a:t>
            </a:r>
            <a:r>
              <a:rPr lang="tr-TR" dirty="0" err="1" smtClean="0"/>
              <a:t>bed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1852" l="4215" r="94731">
                        <a14:foregroundMark x1="38672" y1="54259" x2="32666" y2="20185"/>
                        <a14:foregroundMark x1="48156" y1="48611" x2="43730" y2="18889"/>
                        <a14:foregroundMark x1="43730" y1="18426" x2="43730" y2="18426"/>
                        <a14:foregroundMark x1="51423" y1="47778" x2="47102" y2="20370"/>
                        <a14:foregroundMark x1="53846" y1="18611" x2="26449" y2="26944"/>
                        <a14:foregroundMark x1="53635" y1="14722" x2="31296" y2="18889"/>
                        <a14:foregroundMark x1="50158" y1="16944" x2="20232" y2="24815"/>
                        <a14:foregroundMark x1="20232" y1="24815" x2="20232" y2="24815"/>
                        <a14:foregroundMark x1="25922" y1="36204" x2="44152" y2="21574"/>
                        <a14:foregroundMark x1="26870" y1="39074" x2="53635" y2="26111"/>
                        <a14:foregroundMark x1="54162" y1="25185" x2="54478" y2="24259"/>
                        <a14:foregroundMark x1="40464" y1="38611" x2="50053" y2="20185"/>
                        <a14:foregroundMark x1="49842" y1="18889" x2="49526" y2="17778"/>
                        <a14:foregroundMark x1="33614" y1="50463" x2="53109" y2="45093"/>
                        <a14:foregroundMark x1="43730" y1="50648" x2="56481" y2="38426"/>
                        <a14:foregroundMark x1="56481" y1="38241" x2="56481" y2="38241"/>
                        <a14:foregroundMark x1="36986" y1="54815" x2="50896" y2="32315"/>
                        <a14:foregroundMark x1="51528" y1="30463" x2="51739" y2="28981"/>
                        <a14:foregroundMark x1="42993" y1="24630" x2="49737" y2="21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06" y="5239799"/>
            <a:ext cx="1456593" cy="165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3" grpId="0" animBg="1"/>
      <p:bldP spid="66" grpId="0" animBg="1"/>
      <p:bldP spid="69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5E6F103-B940-4C36-A4D9-17C7C89874AF}"/>
              </a:ext>
            </a:extLst>
          </p:cNvPr>
          <p:cNvSpPr txBox="1"/>
          <p:nvPr/>
        </p:nvSpPr>
        <p:spPr>
          <a:xfrm>
            <a:off x="1670696" y="74645"/>
            <a:ext cx="8518849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NARTEST İNGİLİZCE KALİTESİNE DAHA FAZLA ULAŞMAK İÇİN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www.altinkarne.com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Sitemizden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Kitaplarımızın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PDF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hallerine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Akıllı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Uygulamalarına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Ücretsiz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Dokümana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Ulaşabilirsiniz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1638A1-B6B1-42E0-B98A-E1ABB065EF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29" y="1798735"/>
            <a:ext cx="6558384" cy="473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5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1">
            <a:extLst>
              <a:ext uri="{FF2B5EF4-FFF2-40B4-BE49-F238E27FC236}">
                <a16:creationId xmlns:a16="http://schemas.microsoft.com/office/drawing/2014/main" id="{E8B59E4B-4E13-45DD-B814-8AA42CCFF5BB}"/>
              </a:ext>
            </a:extLst>
          </p:cNvPr>
          <p:cNvSpPr txBox="1"/>
          <p:nvPr/>
        </p:nvSpPr>
        <p:spPr>
          <a:xfrm>
            <a:off x="237665" y="884236"/>
            <a:ext cx="5054772" cy="24316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matter with you?	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Neyin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What’s the problem?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Problem ne?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wrong with you?	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Neyin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 runny nose?	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Burnun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akıyor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should she do?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O ne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yapmalı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alright?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İyi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194B4F-4115-4102-9E4E-AE566C56D890}"/>
              </a:ext>
            </a:extLst>
          </p:cNvPr>
          <p:cNvSpPr txBox="1"/>
          <p:nvPr/>
        </p:nvSpPr>
        <p:spPr>
          <a:xfrm>
            <a:off x="6301519" y="194576"/>
            <a:ext cx="526930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COMMON EXPRESSIONS</a:t>
            </a: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758CF73B-DDE0-4B79-BABD-D491A8F28D79}"/>
              </a:ext>
            </a:extLst>
          </p:cNvPr>
          <p:cNvSpPr txBox="1"/>
          <p:nvPr/>
        </p:nvSpPr>
        <p:spPr>
          <a:xfrm>
            <a:off x="5975859" y="605486"/>
            <a:ext cx="5920626" cy="611613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feel cold.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Üşüyorum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the flu.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Grip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oldum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</a:t>
            </a:r>
            <a:r>
              <a:rPr lang="tr-T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</a:t>
            </a: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fever.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Ateşim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have a sore throat.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boğaz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feels cold and tired</a:t>
            </a:r>
            <a:r>
              <a:rPr lang="en-US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O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üşüyor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yorgun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needs pills.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İlaca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ihtiyacı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should stay in bed.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Yatakta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kalmalısın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should see a doctor.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doktora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görünmelisin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 rest.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Dinlen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 a doctor.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doktoru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ziyaret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your pills.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İlaçlarını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leg is broken.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Ayağım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kırık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hurts a lot.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Çok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acıyor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a pain in my stomach.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Midemde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</a:t>
            </a:r>
            <a:endParaRPr lang="tr-TR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Calm down, please.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Sakin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</a:t>
            </a:r>
            <a:r>
              <a:rPr lang="en-US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lütfen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sorry to hear that.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Bunu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duyduğuma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üzüldüm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well soon.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Geçmiş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olsun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a terrible pain in my back.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Belimde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korkunç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drink cold water.		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Soğuk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içme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4D312D2-C4B3-4CA3-950E-FC4E4C16AE69}"/>
              </a:ext>
            </a:extLst>
          </p:cNvPr>
          <p:cNvSpPr txBox="1"/>
          <p:nvPr/>
        </p:nvSpPr>
        <p:spPr>
          <a:xfrm>
            <a:off x="237664" y="381052"/>
            <a:ext cx="5267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	     UNIT QUESTIONS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840C24C-2630-4280-90E1-5974774D0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45" b="90629" l="10700" r="43700">
                        <a14:foregroundMark x1="26000" y1="40000" x2="24000" y2="39720"/>
                        <a14:foregroundMark x1="31500" y1="45175" x2="31400" y2="45315"/>
                        <a14:foregroundMark x1="25400" y1="54825" x2="25600" y2="55245"/>
                        <a14:foregroundMark x1="25900" y1="53427" x2="25300" y2="57483"/>
                        <a14:foregroundMark x1="32600" y1="14545" x2="32600" y2="14545"/>
                        <a14:foregroundMark x1="16500" y1="20839" x2="16500" y2="20839"/>
                        <a14:foregroundMark x1="15800" y1="30210" x2="15800" y2="30210"/>
                        <a14:foregroundMark x1="25000" y1="56224" x2="25000" y2="56224"/>
                        <a14:foregroundMark x1="21100" y1="55385" x2="21100" y2="55385"/>
                        <a14:foregroundMark x1="21000" y1="65175" x2="21000" y2="651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6911" r="52090"/>
          <a:stretch/>
        </p:blipFill>
        <p:spPr>
          <a:xfrm>
            <a:off x="1134094" y="4221018"/>
            <a:ext cx="1724164" cy="278261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D803A7D-DC4C-411D-A714-1EF935978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49" b="89510" l="51900" r="91700">
                        <a14:foregroundMark x1="59300" y1="20559" x2="59300" y2="20559"/>
                        <a14:foregroundMark x1="62600" y1="12168" x2="62600" y2="12168"/>
                        <a14:foregroundMark x1="63300" y1="18881" x2="63300" y2="18881"/>
                        <a14:foregroundMark x1="59100" y1="28112" x2="59100" y2="28112"/>
                        <a14:foregroundMark x1="59100" y1="25874" x2="59100" y2="25874"/>
                        <a14:foregroundMark x1="59000" y1="26993" x2="59000" y2="26993"/>
                        <a14:foregroundMark x1="59800" y1="26993" x2="59800" y2="26993"/>
                        <a14:foregroundMark x1="59300" y1="26853" x2="59300" y2="26853"/>
                        <a14:foregroundMark x1="59400" y1="28811" x2="59400" y2="28811"/>
                        <a14:foregroundMark x1="59400" y1="28811" x2="59400" y2="28811"/>
                        <a14:foregroundMark x1="52300" y1="18741" x2="52300" y2="18741"/>
                        <a14:foregroundMark x1="52200" y1="18322" x2="52200" y2="18322"/>
                        <a14:foregroundMark x1="53800" y1="22517" x2="53800" y2="22517"/>
                        <a14:foregroundMark x1="53300" y1="22937" x2="53300" y2="22937"/>
                        <a14:foregroundMark x1="59100" y1="24895" x2="59100" y2="24895"/>
                        <a14:foregroundMark x1="58900" y1="18182" x2="58900" y2="18182"/>
                        <a14:foregroundMark x1="58200" y1="26434" x2="58200" y2="26434"/>
                        <a14:foregroundMark x1="54200" y1="13147" x2="54200" y2="13147"/>
                        <a14:foregroundMark x1="58200" y1="11329" x2="58200" y2="11329"/>
                        <a14:foregroundMark x1="52400" y1="18322" x2="52400" y2="18322"/>
                        <a14:foregroundMark x1="70300" y1="37343" x2="70300" y2="37343"/>
                        <a14:foregroundMark x1="75300" y1="41678" x2="75300" y2="41678"/>
                        <a14:foregroundMark x1="69000" y1="55804" x2="69000" y2="55804"/>
                        <a14:foregroundMark x1="69700" y1="53427" x2="69700" y2="53427"/>
                        <a14:foregroundMark x1="69700" y1="60140" x2="69700" y2="60140"/>
                        <a14:foregroundMark x1="70000" y1="67273" x2="70000" y2="67273"/>
                        <a14:foregroundMark x1="66800" y1="86154" x2="66800" y2="86154"/>
                        <a14:foregroundMark x1="66100" y1="89650" x2="66100" y2="89650"/>
                        <a14:foregroundMark x1="72200" y1="48811" x2="72200" y2="48811"/>
                        <a14:foregroundMark x1="58100" y1="18601" x2="58100" y2="18601"/>
                        <a14:foregroundMark x1="57200" y1="20420" x2="57200" y2="20420"/>
                        <a14:foregroundMark x1="56800" y1="17203" x2="56800" y2="17203"/>
                        <a14:foregroundMark x1="58700" y1="18601" x2="57800" y2="17483"/>
                        <a14:foregroundMark x1="52000" y1="18462" x2="52000" y2="18462"/>
                        <a14:foregroundMark x1="53900" y1="12587" x2="53900" y2="12587"/>
                        <a14:foregroundMark x1="58300" y1="11049" x2="58300" y2="11049"/>
                        <a14:foregroundMark x1="58300" y1="11049" x2="58300" y2="11049"/>
                        <a14:foregroundMark x1="58300" y1="11049" x2="58300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8" t="5405" r="3306" b="5953"/>
          <a:stretch/>
        </p:blipFill>
        <p:spPr>
          <a:xfrm>
            <a:off x="4229349" y="4221018"/>
            <a:ext cx="1959517" cy="250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10">
            <a:extLst>
              <a:ext uri="{FF2B5EF4-FFF2-40B4-BE49-F238E27FC236}">
                <a16:creationId xmlns:a16="http://schemas.microsoft.com/office/drawing/2014/main" id="{1E4143C3-1E4E-4B58-8F4D-04E9D9963BE2}"/>
              </a:ext>
            </a:extLst>
          </p:cNvPr>
          <p:cNvSpPr/>
          <p:nvPr/>
        </p:nvSpPr>
        <p:spPr>
          <a:xfrm>
            <a:off x="8265513" y="848580"/>
            <a:ext cx="2347069" cy="58793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ILLNESSES AND HEALTH PROBLEMS</a:t>
            </a:r>
            <a:endParaRPr lang="en-US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62191FE-5AAF-4BBC-8162-9D85D035907C}"/>
              </a:ext>
            </a:extLst>
          </p:cNvPr>
          <p:cNvSpPr/>
          <p:nvPr/>
        </p:nvSpPr>
        <p:spPr>
          <a:xfrm>
            <a:off x="0" y="1494910"/>
            <a:ext cx="6363855" cy="3454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54000" tIns="0" rIns="0" bIns="0"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satın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acımak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hissetmek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kalma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drink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yemek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taşımak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duymak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ihtiyaç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duymak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yıkamak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arrive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 away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uzak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tutmak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 rest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dinlenmek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a doctor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doktora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a dentist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dişçiye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görünmek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calm down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sakin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olmak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3E72B07-34EF-43AF-A1F4-D9128E43A225}"/>
              </a:ext>
            </a:extLst>
          </p:cNvPr>
          <p:cNvSpPr/>
          <p:nvPr/>
        </p:nvSpPr>
        <p:spPr>
          <a:xfrm>
            <a:off x="6437746" y="1454097"/>
            <a:ext cx="5705898" cy="23951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tIns="140400"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cough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öksürük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fever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ateş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stomachache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 /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karın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measles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kızamık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headache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backache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sırt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throat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boğaz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broken arm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kırık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runny nose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burun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akıntısı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soğuk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algınlığı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toothache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diş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ağrısı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grip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AD8F035-7D0D-4555-B03B-0C370C7BE6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7" b="89948" l="2300" r="98700">
                        <a14:foregroundMark x1="33200" y1="78848" x2="40800" y2="69319"/>
                        <a14:foregroundMark x1="40800" y1="69319" x2="52300" y2="62408"/>
                        <a14:foregroundMark x1="70500" y1="61152" x2="52500" y2="65026"/>
                        <a14:foregroundMark x1="52500" y1="65026" x2="42500" y2="63455"/>
                        <a14:foregroundMark x1="18200" y1="50995" x2="18200" y2="50995"/>
                        <a14:foregroundMark x1="18000" y1="50995" x2="18000" y2="50995"/>
                        <a14:foregroundMark x1="2700" y1="68691" x2="2700" y2="68691"/>
                        <a14:foregroundMark x1="2300" y1="72147" x2="2700" y2="68168"/>
                        <a14:foregroundMark x1="14500" y1="87853" x2="22800" y2="86911"/>
                        <a14:foregroundMark x1="22800" y1="86911" x2="34400" y2="86911"/>
                        <a14:foregroundMark x1="34400" y1="86911" x2="36700" y2="86806"/>
                        <a14:foregroundMark x1="88900" y1="67958" x2="86900" y2="72775"/>
                        <a14:foregroundMark x1="78700" y1="32147" x2="76300" y2="33508"/>
                        <a14:foregroundMark x1="64100" y1="39372" x2="65900" y2="28691"/>
                        <a14:foregroundMark x1="65900" y1="28691" x2="70200" y2="22094"/>
                        <a14:foregroundMark x1="88800" y1="15288" x2="80700" y2="18325"/>
                        <a14:foregroundMark x1="80700" y1="18325" x2="72900" y2="17382"/>
                        <a14:foregroundMark x1="66400" y1="9948" x2="80700" y2="11518"/>
                        <a14:foregroundMark x1="62200" y1="4921" x2="61600" y2="15602"/>
                        <a14:foregroundMark x1="58600" y1="35707" x2="60000" y2="24607"/>
                        <a14:foregroundMark x1="57600" y1="23560" x2="58300" y2="19895"/>
                        <a14:foregroundMark x1="55100" y1="30785" x2="55100" y2="30785"/>
                        <a14:foregroundMark x1="69700" y1="45026" x2="69700" y2="45026"/>
                        <a14:foregroundMark x1="76900" y1="46492" x2="86200" y2="32461"/>
                        <a14:foregroundMark x1="93400" y1="19162" x2="93400" y2="26073"/>
                        <a14:foregroundMark x1="93400" y1="26073" x2="93400" y2="26073"/>
                        <a14:foregroundMark x1="95300" y1="25236" x2="94100" y2="20733"/>
                        <a14:foregroundMark x1="91000" y1="20105" x2="95100" y2="27749"/>
                        <a14:foregroundMark x1="98700" y1="23455" x2="98700" y2="23455"/>
                        <a14:foregroundMark x1="67100" y1="53298" x2="67100" y2="53298"/>
                        <a14:foregroundMark x1="83200" y1="51099" x2="61000" y2="69529"/>
                        <a14:foregroundMark x1="61000" y1="69529" x2="40100" y2="81466"/>
                        <a14:foregroundMark x1="16600" y1="76440" x2="33000" y2="59476"/>
                        <a14:foregroundMark x1="33000" y1="59476" x2="36700" y2="57487"/>
                        <a14:foregroundMark x1="70500" y1="34764" x2="70500" y2="34764"/>
                        <a14:foregroundMark x1="66600" y1="29738" x2="66600" y2="29738"/>
                        <a14:foregroundMark x1="67300" y1="42932" x2="67300" y2="42932"/>
                        <a14:foregroundMark x1="74500" y1="36754" x2="74500" y2="36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22" y="233828"/>
            <a:ext cx="1427167" cy="1229505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:a16="http://schemas.microsoft.com/office/drawing/2014/main" id="{F6242210-2967-40C5-8559-BDCA0045FFEB}"/>
              </a:ext>
            </a:extLst>
          </p:cNvPr>
          <p:cNvSpPr txBox="1"/>
          <p:nvPr/>
        </p:nvSpPr>
        <p:spPr>
          <a:xfrm>
            <a:off x="2435413" y="848580"/>
            <a:ext cx="161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srgbClr val="EB6805"/>
                </a:solidFill>
              </a:rPr>
              <a:t>VERBS</a:t>
            </a:r>
            <a:r>
              <a:rPr lang="tr-TR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50278" l="1162" r="49842">
                        <a14:foregroundMark x1="22703" y1="38889" x2="37276" y2="33241"/>
                        <a14:foregroundMark x1="31573" y1="40093" x2="39282" y2="35648"/>
                        <a14:foregroundMark x1="32313" y1="35833" x2="36642" y2="34722"/>
                        <a14:foregroundMark x1="13305" y1="19167" x2="13305" y2="17407"/>
                        <a14:foregroundMark x1="7814" y1="18704" x2="7814" y2="18704"/>
                        <a14:foregroundMark x1="7814" y1="18704" x2="7814" y2="18704"/>
                        <a14:foregroundMark x1="6125" y1="20370" x2="6125" y2="20370"/>
                        <a14:foregroundMark x1="6125" y1="20185" x2="6125" y2="20185"/>
                        <a14:foregroundMark x1="6125" y1="27222" x2="6125" y2="27222"/>
                        <a14:foregroundMark x1="6125" y1="27222" x2="6125" y2="27222"/>
                        <a14:foregroundMark x1="5913" y1="29259" x2="5913" y2="26667"/>
                        <a14:foregroundMark x1="4857" y1="23704" x2="4857" y2="23704"/>
                        <a14:foregroundMark x1="6230" y1="39444" x2="5913" y2="3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003" b="48956"/>
          <a:stretch/>
        </p:blipFill>
        <p:spPr>
          <a:xfrm>
            <a:off x="389270" y="5037431"/>
            <a:ext cx="1626173" cy="182056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43704" l="56072" r="98416">
                        <a14:foregroundMark x1="82154" y1="13426" x2="85533" y2="16574"/>
                        <a14:foregroundMark x1="73495" y1="8333" x2="73495" y2="7963"/>
                        <a14:foregroundMark x1="73390" y1="3611" x2="73390" y2="3611"/>
                        <a14:foregroundMark x1="63358" y1="14259" x2="63358" y2="14259"/>
                        <a14:foregroundMark x1="64731" y1="13704" x2="64731" y2="13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79" b="55286"/>
          <a:stretch/>
        </p:blipFill>
        <p:spPr>
          <a:xfrm>
            <a:off x="8601219" y="3983307"/>
            <a:ext cx="231832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72748EAD-A736-4067-84B5-18A26719E752}"/>
              </a:ext>
            </a:extLst>
          </p:cNvPr>
          <p:cNvSpPr/>
          <p:nvPr/>
        </p:nvSpPr>
        <p:spPr>
          <a:xfrm>
            <a:off x="264621" y="700959"/>
            <a:ext cx="5951452" cy="60364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medicine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ilaç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daughter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kız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çocuk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ağrı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acı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stomach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mide,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karın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arm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pill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hap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klinik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syrup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şurup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dentist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dişçi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hastane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pharmacy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eczane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tissue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kağıt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mendil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blanket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peçete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fruit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meyve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vegetable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sebze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illness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hastalık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thermometer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termometre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şeker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relative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akraba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coke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kola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skateboarding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kaykay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exercise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egzersiz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dışarı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GB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nurse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GB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hemşire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836A591F-A1BA-4F9B-A524-573EB7EDFBB1}"/>
              </a:ext>
            </a:extLst>
          </p:cNvPr>
          <p:cNvSpPr/>
          <p:nvPr/>
        </p:nvSpPr>
        <p:spPr>
          <a:xfrm>
            <a:off x="1642226" y="221170"/>
            <a:ext cx="3196242" cy="4797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NOUNS</a:t>
            </a:r>
            <a:endParaRPr lang="en-US" b="1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9731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399">
            <a:off x="8058733" y="5416944"/>
            <a:ext cx="6147955" cy="1143520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72748EAD-A736-4067-84B5-18A26719E752}"/>
              </a:ext>
            </a:extLst>
          </p:cNvPr>
          <p:cNvSpPr/>
          <p:nvPr/>
        </p:nvSpPr>
        <p:spPr>
          <a:xfrm>
            <a:off x="6642331" y="2040835"/>
            <a:ext cx="5291051" cy="29190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broken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kırık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yüksek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tired	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yorgun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terrible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berbat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sulu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akan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ağır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sağlıklı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unhealthy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sağlıksız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sorry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üzgün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önemli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alright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iyi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kötü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outside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dışardaki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faint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baygın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halsiz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758545" y="1320800"/>
            <a:ext cx="3288146" cy="646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ADJECTIVES</a:t>
            </a:r>
            <a:endParaRPr lang="tr-TR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500" y1="31111" x2="54500" y2="32315"/>
                        <a14:foregroundMark x1="54900" y1="32315" x2="55400" y2="32315"/>
                        <a14:foregroundMark x1="57600" y1="33241" x2="54900" y2="31481"/>
                        <a14:foregroundMark x1="54900" y1="30833" x2="56300" y2="30556"/>
                        <a14:foregroundMark x1="58300" y1="25833" x2="59000" y2="26759"/>
                        <a14:foregroundMark x1="53200" y1="23796" x2="53200" y2="23796"/>
                        <a14:foregroundMark x1="59300" y1="38611" x2="59300" y2="38611"/>
                        <a14:foregroundMark x1="40500" y1="34074" x2="40500" y2="3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1813">
            <a:off x="7647693" y="552484"/>
            <a:ext cx="1422806" cy="15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B69A5E8-2D9D-42E1-ABFA-A8E75CBCAA62}"/>
              </a:ext>
            </a:extLst>
          </p:cNvPr>
          <p:cNvSpPr/>
          <p:nvPr/>
        </p:nvSpPr>
        <p:spPr>
          <a:xfrm>
            <a:off x="4366727" y="135928"/>
            <a:ext cx="2743201" cy="40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Vocabulary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Exercises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5C389FB-D11F-4120-B030-86810EB4D87B}"/>
              </a:ext>
            </a:extLst>
          </p:cNvPr>
          <p:cNvSpPr txBox="1"/>
          <p:nvPr/>
        </p:nvSpPr>
        <p:spPr>
          <a:xfrm>
            <a:off x="372498" y="856074"/>
            <a:ext cx="411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Write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under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pictures</a:t>
            </a:r>
            <a:r>
              <a:rPr lang="tr-TR" b="1" dirty="0"/>
              <a:t>.</a:t>
            </a:r>
          </a:p>
          <a:p>
            <a:endParaRPr lang="en-US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2C98557-6F98-4772-BEFE-CA26873ACFDF}"/>
              </a:ext>
            </a:extLst>
          </p:cNvPr>
          <p:cNvSpPr/>
          <p:nvPr/>
        </p:nvSpPr>
        <p:spPr>
          <a:xfrm>
            <a:off x="145433" y="1314725"/>
            <a:ext cx="1349829" cy="3232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cough</a:t>
            </a:r>
            <a:endParaRPr lang="en-US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CC4BCB1-C27C-44A2-99F8-5C57DCBED6C0}"/>
              </a:ext>
            </a:extLst>
          </p:cNvPr>
          <p:cNvSpPr/>
          <p:nvPr/>
        </p:nvSpPr>
        <p:spPr>
          <a:xfrm>
            <a:off x="3295717" y="1739225"/>
            <a:ext cx="1498780" cy="3216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broken</a:t>
            </a:r>
            <a:r>
              <a:rPr lang="tr-TR" dirty="0" smtClean="0"/>
              <a:t> </a:t>
            </a:r>
            <a:r>
              <a:rPr lang="tr-TR" dirty="0" err="1" smtClean="0"/>
              <a:t>arm</a:t>
            </a:r>
            <a:endParaRPr lang="en-US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E198BD8-6882-40B3-8BB1-A319BAE4F1CD}"/>
              </a:ext>
            </a:extLst>
          </p:cNvPr>
          <p:cNvSpPr/>
          <p:nvPr/>
        </p:nvSpPr>
        <p:spPr>
          <a:xfrm>
            <a:off x="173175" y="1821335"/>
            <a:ext cx="1322080" cy="275126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headache</a:t>
            </a:r>
            <a:endParaRPr lang="en-US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C29A507-6744-4C76-859E-2BC7EC08EBDB}"/>
              </a:ext>
            </a:extLst>
          </p:cNvPr>
          <p:cNvSpPr/>
          <p:nvPr/>
        </p:nvSpPr>
        <p:spPr>
          <a:xfrm>
            <a:off x="3295726" y="1314428"/>
            <a:ext cx="1498771" cy="3146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measles</a:t>
            </a:r>
            <a:endParaRPr lang="en-US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A7E99DE6-AE17-4652-B438-FF446E6278AF}"/>
              </a:ext>
            </a:extLst>
          </p:cNvPr>
          <p:cNvSpPr/>
          <p:nvPr/>
        </p:nvSpPr>
        <p:spPr>
          <a:xfrm>
            <a:off x="1588572" y="1308083"/>
            <a:ext cx="1636941" cy="31100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fever</a:t>
            </a:r>
            <a:endParaRPr lang="en-US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343DE8D-E014-40A2-892D-D2A98B03321C}"/>
              </a:ext>
            </a:extLst>
          </p:cNvPr>
          <p:cNvSpPr/>
          <p:nvPr/>
        </p:nvSpPr>
        <p:spPr>
          <a:xfrm>
            <a:off x="1676338" y="1755831"/>
            <a:ext cx="1506607" cy="3143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toothache</a:t>
            </a:r>
            <a:endParaRPr lang="en-US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0FF2643-E768-4465-96FE-F4D32092F958}"/>
              </a:ext>
            </a:extLst>
          </p:cNvPr>
          <p:cNvSpPr txBox="1"/>
          <p:nvPr/>
        </p:nvSpPr>
        <p:spPr>
          <a:xfrm>
            <a:off x="130628" y="219580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27151E1-72D7-4EEE-AC66-D159F04A629B}"/>
              </a:ext>
            </a:extLst>
          </p:cNvPr>
          <p:cNvSpPr txBox="1"/>
          <p:nvPr/>
        </p:nvSpPr>
        <p:spPr>
          <a:xfrm>
            <a:off x="149289" y="4161241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D819C9B-7976-4750-899E-0B00C65BEF98}"/>
              </a:ext>
            </a:extLst>
          </p:cNvPr>
          <p:cNvSpPr txBox="1"/>
          <p:nvPr/>
        </p:nvSpPr>
        <p:spPr>
          <a:xfrm>
            <a:off x="3279709" y="2316706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CF66E8-D588-4E10-8131-C16B31995BFE}"/>
              </a:ext>
            </a:extLst>
          </p:cNvPr>
          <p:cNvSpPr txBox="1"/>
          <p:nvPr/>
        </p:nvSpPr>
        <p:spPr>
          <a:xfrm>
            <a:off x="1656182" y="2342768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DA35EBD7-440B-4B7B-95FD-8EE40261C3F7}"/>
              </a:ext>
            </a:extLst>
          </p:cNvPr>
          <p:cNvSpPr txBox="1"/>
          <p:nvPr/>
        </p:nvSpPr>
        <p:spPr>
          <a:xfrm>
            <a:off x="194387" y="3704250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38900AC-1480-4B3E-A4F8-8E4B7D62B2CC}"/>
              </a:ext>
            </a:extLst>
          </p:cNvPr>
          <p:cNvSpPr txBox="1"/>
          <p:nvPr/>
        </p:nvSpPr>
        <p:spPr>
          <a:xfrm>
            <a:off x="145433" y="564169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507951E-725F-4B74-8CD7-3CBADE32E292}"/>
              </a:ext>
            </a:extLst>
          </p:cNvPr>
          <p:cNvSpPr txBox="1"/>
          <p:nvPr/>
        </p:nvSpPr>
        <p:spPr>
          <a:xfrm>
            <a:off x="3824083" y="3725919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09129519-44B3-4669-9264-C23ED80D5103}"/>
              </a:ext>
            </a:extLst>
          </p:cNvPr>
          <p:cNvSpPr txBox="1"/>
          <p:nvPr/>
        </p:nvSpPr>
        <p:spPr>
          <a:xfrm>
            <a:off x="1815615" y="370503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53440BCA-27FD-42D0-B65D-5EFB06C7D191}"/>
              </a:ext>
            </a:extLst>
          </p:cNvPr>
          <p:cNvSpPr txBox="1"/>
          <p:nvPr/>
        </p:nvSpPr>
        <p:spPr>
          <a:xfrm>
            <a:off x="3662930" y="5636066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B88C580-8329-4EC7-A121-045D938C0DB9}"/>
              </a:ext>
            </a:extLst>
          </p:cNvPr>
          <p:cNvSpPr txBox="1"/>
          <p:nvPr/>
        </p:nvSpPr>
        <p:spPr>
          <a:xfrm>
            <a:off x="1774660" y="5652821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E5B1ECC6-8BAD-48F6-AD02-CF30CC4048D3}"/>
              </a:ext>
            </a:extLst>
          </p:cNvPr>
          <p:cNvSpPr txBox="1"/>
          <p:nvPr/>
        </p:nvSpPr>
        <p:spPr>
          <a:xfrm>
            <a:off x="1632822" y="406114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EF1C71EB-87C5-4CD6-8E16-D299A375574F}"/>
              </a:ext>
            </a:extLst>
          </p:cNvPr>
          <p:cNvSpPr txBox="1"/>
          <p:nvPr/>
        </p:nvSpPr>
        <p:spPr>
          <a:xfrm>
            <a:off x="5947789" y="895572"/>
            <a:ext cx="52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Complete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E4BE964E-41D9-400C-BCC6-1ABCF2F04A59}"/>
              </a:ext>
            </a:extLst>
          </p:cNvPr>
          <p:cNvSpPr/>
          <p:nvPr/>
        </p:nvSpPr>
        <p:spPr>
          <a:xfrm>
            <a:off x="9483014" y="1449869"/>
            <a:ext cx="1330355" cy="289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feel</a:t>
            </a:r>
            <a:endParaRPr lang="en-US" dirty="0"/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34759A6F-9763-408C-ABD0-21518A467DD5}"/>
              </a:ext>
            </a:extLst>
          </p:cNvPr>
          <p:cNvSpPr/>
          <p:nvPr/>
        </p:nvSpPr>
        <p:spPr>
          <a:xfrm>
            <a:off x="8039879" y="1465087"/>
            <a:ext cx="1330355" cy="27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drink</a:t>
            </a:r>
            <a:endParaRPr lang="en-US" dirty="0"/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15160CB8-37B3-43A6-9AFB-32907C9C78ED}"/>
              </a:ext>
            </a:extLst>
          </p:cNvPr>
          <p:cNvSpPr/>
          <p:nvPr/>
        </p:nvSpPr>
        <p:spPr>
          <a:xfrm>
            <a:off x="6413242" y="1445469"/>
            <a:ext cx="1349818" cy="289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stay</a:t>
            </a:r>
            <a:endParaRPr lang="en-US" dirty="0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FF10D682-2496-4213-8D70-74597ABA71F6}"/>
              </a:ext>
            </a:extLst>
          </p:cNvPr>
          <p:cNvSpPr/>
          <p:nvPr/>
        </p:nvSpPr>
        <p:spPr>
          <a:xfrm>
            <a:off x="10813374" y="1900044"/>
            <a:ext cx="1216078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runny</a:t>
            </a:r>
            <a:endParaRPr lang="en-US" dirty="0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65CD8B02-8B19-4511-B632-BBE29CF20F48}"/>
              </a:ext>
            </a:extLst>
          </p:cNvPr>
          <p:cNvSpPr/>
          <p:nvPr/>
        </p:nvSpPr>
        <p:spPr>
          <a:xfrm>
            <a:off x="9569169" y="1926776"/>
            <a:ext cx="1153705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pain</a:t>
            </a:r>
            <a:endParaRPr lang="en-US" dirty="0"/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16DD69C-C293-4803-B28B-8BA9B3E22078}"/>
              </a:ext>
            </a:extLst>
          </p:cNvPr>
          <p:cNvSpPr/>
          <p:nvPr/>
        </p:nvSpPr>
        <p:spPr>
          <a:xfrm>
            <a:off x="7960732" y="1926776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matter</a:t>
            </a:r>
            <a:endParaRPr lang="en-US" dirty="0"/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02C7CE90-F280-4E6F-930C-5DB989081FD1}"/>
              </a:ext>
            </a:extLst>
          </p:cNvPr>
          <p:cNvSpPr/>
          <p:nvPr/>
        </p:nvSpPr>
        <p:spPr>
          <a:xfrm>
            <a:off x="6352295" y="1966639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pills</a:t>
            </a:r>
            <a:endParaRPr lang="en-US" dirty="0"/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FA939F76-1B00-4C41-A329-0991BE16D83A}"/>
              </a:ext>
            </a:extLst>
          </p:cNvPr>
          <p:cNvSpPr/>
          <p:nvPr/>
        </p:nvSpPr>
        <p:spPr>
          <a:xfrm>
            <a:off x="10906679" y="1461485"/>
            <a:ext cx="1122773" cy="27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needs</a:t>
            </a:r>
            <a:endParaRPr lang="en-US" dirty="0"/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5CEB3637-52BA-4CF9-936A-A07C92B6543E}"/>
              </a:ext>
            </a:extLst>
          </p:cNvPr>
          <p:cNvSpPr txBox="1"/>
          <p:nvPr/>
        </p:nvSpPr>
        <p:spPr>
          <a:xfrm>
            <a:off x="5942704" y="2369781"/>
            <a:ext cx="61936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1600" b="1" dirty="0"/>
              <a:t>1. </a:t>
            </a:r>
            <a:r>
              <a:rPr lang="tr-TR" sz="1600" dirty="0" err="1" smtClean="0"/>
              <a:t>You</a:t>
            </a:r>
            <a:r>
              <a:rPr lang="tr-TR" sz="1600" dirty="0" smtClean="0"/>
              <a:t> </a:t>
            </a:r>
            <a:r>
              <a:rPr lang="tr-TR" sz="1600" dirty="0" err="1" smtClean="0"/>
              <a:t>have</a:t>
            </a:r>
            <a:r>
              <a:rPr lang="tr-TR" sz="1600" dirty="0" smtClean="0"/>
              <a:t> </a:t>
            </a:r>
            <a:r>
              <a:rPr lang="tr-TR" sz="1600" dirty="0" err="1" smtClean="0"/>
              <a:t>the</a:t>
            </a:r>
            <a:r>
              <a:rPr lang="tr-TR" sz="1600" dirty="0" smtClean="0"/>
              <a:t> </a:t>
            </a:r>
            <a:r>
              <a:rPr lang="tr-TR" sz="1600" dirty="0" err="1" smtClean="0"/>
              <a:t>measles</a:t>
            </a:r>
            <a:r>
              <a:rPr lang="tr-TR" sz="1600" dirty="0" smtClean="0"/>
              <a:t>. </a:t>
            </a:r>
            <a:r>
              <a:rPr lang="tr-TR" sz="1600" dirty="0" err="1" smtClean="0"/>
              <a:t>You</a:t>
            </a:r>
            <a:r>
              <a:rPr lang="tr-TR" sz="1600" dirty="0" smtClean="0"/>
              <a:t> </a:t>
            </a:r>
            <a:r>
              <a:rPr lang="tr-TR" sz="1600" dirty="0" err="1" smtClean="0"/>
              <a:t>should</a:t>
            </a:r>
            <a:r>
              <a:rPr lang="tr-TR" sz="1600" dirty="0" smtClean="0"/>
              <a:t> __________ at </a:t>
            </a:r>
            <a:r>
              <a:rPr lang="tr-TR" sz="1600" dirty="0" err="1" smtClean="0"/>
              <a:t>home</a:t>
            </a:r>
            <a:r>
              <a:rPr lang="tr-TR" sz="1600" dirty="0" smtClean="0"/>
              <a:t>.</a:t>
            </a:r>
            <a:endParaRPr lang="tr-TR" sz="1600" dirty="0"/>
          </a:p>
          <a:p>
            <a:pPr>
              <a:lnSpc>
                <a:spcPct val="200000"/>
              </a:lnSpc>
            </a:pPr>
            <a:r>
              <a:rPr lang="tr-TR" sz="1600" b="1" dirty="0"/>
              <a:t>2. </a:t>
            </a:r>
            <a:r>
              <a:rPr lang="tr-TR" sz="1600" dirty="0" smtClean="0"/>
              <a:t>I </a:t>
            </a:r>
            <a:r>
              <a:rPr lang="tr-TR" sz="1600" dirty="0" err="1" smtClean="0"/>
              <a:t>don’t</a:t>
            </a:r>
            <a:r>
              <a:rPr lang="tr-TR" sz="1600" dirty="0" smtClean="0"/>
              <a:t> __________ </a:t>
            </a:r>
            <a:r>
              <a:rPr lang="tr-TR" sz="1600" dirty="0" err="1" smtClean="0"/>
              <a:t>alright</a:t>
            </a:r>
            <a:r>
              <a:rPr lang="tr-TR" sz="1600" dirty="0" smtClean="0"/>
              <a:t>. I </a:t>
            </a:r>
            <a:r>
              <a:rPr lang="tr-TR" sz="1600" dirty="0" err="1" smtClean="0"/>
              <a:t>have</a:t>
            </a:r>
            <a:r>
              <a:rPr lang="tr-TR" sz="1600" dirty="0" smtClean="0"/>
              <a:t> a </a:t>
            </a:r>
            <a:r>
              <a:rPr lang="tr-TR" sz="1600" dirty="0" err="1" smtClean="0"/>
              <a:t>backache</a:t>
            </a:r>
            <a:r>
              <a:rPr lang="tr-TR" sz="1600" dirty="0" smtClean="0"/>
              <a:t>.</a:t>
            </a:r>
            <a:endParaRPr lang="tr-TR" sz="1600" dirty="0"/>
          </a:p>
          <a:p>
            <a:pPr>
              <a:lnSpc>
                <a:spcPct val="200000"/>
              </a:lnSpc>
            </a:pPr>
            <a:r>
              <a:rPr lang="tr-TR" sz="1600" b="1" dirty="0"/>
              <a:t>3. </a:t>
            </a:r>
            <a:r>
              <a:rPr lang="tr-TR" sz="1600" dirty="0" err="1" smtClean="0"/>
              <a:t>You</a:t>
            </a:r>
            <a:r>
              <a:rPr lang="tr-TR" sz="1600" dirty="0" smtClean="0"/>
              <a:t> </a:t>
            </a:r>
            <a:r>
              <a:rPr lang="tr-TR" sz="1600" dirty="0" err="1" smtClean="0"/>
              <a:t>shouldn’t</a:t>
            </a:r>
            <a:r>
              <a:rPr lang="tr-TR" sz="1600" dirty="0" smtClean="0"/>
              <a:t> ___________ </a:t>
            </a:r>
            <a:r>
              <a:rPr lang="tr-TR" sz="1600" dirty="0" err="1" smtClean="0"/>
              <a:t>cold</a:t>
            </a:r>
            <a:r>
              <a:rPr lang="tr-TR" sz="1600" dirty="0" smtClean="0"/>
              <a:t> </a:t>
            </a:r>
            <a:r>
              <a:rPr lang="tr-TR" sz="1600" dirty="0" err="1" smtClean="0"/>
              <a:t>water</a:t>
            </a:r>
            <a:r>
              <a:rPr lang="tr-TR" sz="1600" dirty="0"/>
              <a:t> </a:t>
            </a:r>
            <a:r>
              <a:rPr lang="tr-TR" sz="1600" dirty="0" smtClean="0"/>
              <a:t>in </a:t>
            </a:r>
            <a:r>
              <a:rPr lang="tr-TR" sz="1600" dirty="0" err="1" smtClean="0"/>
              <a:t>winter</a:t>
            </a:r>
            <a:r>
              <a:rPr lang="tr-TR" sz="1600" dirty="0" smtClean="0"/>
              <a:t>.</a:t>
            </a:r>
            <a:endParaRPr lang="tr-TR" sz="1600" dirty="0"/>
          </a:p>
          <a:p>
            <a:pPr>
              <a:lnSpc>
                <a:spcPct val="200000"/>
              </a:lnSpc>
            </a:pPr>
            <a:r>
              <a:rPr lang="tr-TR" sz="1600" b="1" dirty="0"/>
              <a:t>4. </a:t>
            </a:r>
            <a:r>
              <a:rPr lang="tr-TR" sz="1600" dirty="0" err="1" smtClean="0"/>
              <a:t>There</a:t>
            </a:r>
            <a:r>
              <a:rPr lang="tr-TR" sz="1600" dirty="0" smtClean="0"/>
              <a:t> is a </a:t>
            </a:r>
            <a:r>
              <a:rPr lang="tr-TR" sz="1600" dirty="0" err="1" smtClean="0"/>
              <a:t>terrible</a:t>
            </a:r>
            <a:r>
              <a:rPr lang="tr-TR" sz="1600" dirty="0" smtClean="0"/>
              <a:t>  ___________ in </a:t>
            </a:r>
            <a:r>
              <a:rPr lang="tr-TR" sz="1600" dirty="0" err="1" smtClean="0"/>
              <a:t>my</a:t>
            </a:r>
            <a:r>
              <a:rPr lang="tr-TR" sz="1600" dirty="0" smtClean="0"/>
              <a:t> </a:t>
            </a:r>
            <a:r>
              <a:rPr lang="tr-TR" sz="1600" dirty="0" err="1" smtClean="0"/>
              <a:t>tooth</a:t>
            </a:r>
            <a:r>
              <a:rPr lang="tr-TR" sz="1600" dirty="0" smtClean="0"/>
              <a:t>.</a:t>
            </a:r>
            <a:endParaRPr lang="tr-TR" sz="1600" b="1" dirty="0"/>
          </a:p>
          <a:p>
            <a:pPr>
              <a:lnSpc>
                <a:spcPct val="200000"/>
              </a:lnSpc>
            </a:pPr>
            <a:r>
              <a:rPr lang="tr-TR" sz="1600" b="1" dirty="0"/>
              <a:t>5.</a:t>
            </a:r>
            <a:r>
              <a:rPr lang="tr-TR" sz="1600" dirty="0"/>
              <a:t> </a:t>
            </a:r>
            <a:r>
              <a:rPr lang="tr-TR" sz="1600" dirty="0" smtClean="0"/>
              <a:t>Helen has a __________ </a:t>
            </a:r>
            <a:r>
              <a:rPr lang="tr-TR" sz="1600" dirty="0" err="1" smtClean="0"/>
              <a:t>nose</a:t>
            </a:r>
            <a:r>
              <a:rPr lang="tr-TR" sz="1600" dirty="0" smtClean="0"/>
              <a:t>. </a:t>
            </a:r>
            <a:r>
              <a:rPr lang="tr-TR" sz="1600" dirty="0" err="1" smtClean="0"/>
              <a:t>She</a:t>
            </a:r>
            <a:r>
              <a:rPr lang="tr-TR" sz="1600" dirty="0" smtClean="0"/>
              <a:t> has </a:t>
            </a:r>
            <a:r>
              <a:rPr lang="tr-TR" sz="1600" dirty="0" err="1" smtClean="0"/>
              <a:t>the</a:t>
            </a:r>
            <a:r>
              <a:rPr lang="tr-TR" sz="1600" dirty="0" smtClean="0"/>
              <a:t> </a:t>
            </a:r>
            <a:r>
              <a:rPr lang="tr-TR" sz="1600" dirty="0" err="1" smtClean="0"/>
              <a:t>flu</a:t>
            </a:r>
            <a:r>
              <a:rPr lang="tr-TR" sz="1600" dirty="0" smtClean="0"/>
              <a:t>.</a:t>
            </a:r>
            <a:endParaRPr lang="tr-TR" sz="1600" b="1" dirty="0"/>
          </a:p>
          <a:p>
            <a:pPr>
              <a:lnSpc>
                <a:spcPct val="200000"/>
              </a:lnSpc>
            </a:pPr>
            <a:r>
              <a:rPr lang="tr-TR" sz="1600" b="1" dirty="0"/>
              <a:t>6. </a:t>
            </a:r>
            <a:r>
              <a:rPr lang="tr-TR" sz="1600" dirty="0" err="1" smtClean="0"/>
              <a:t>What’s</a:t>
            </a:r>
            <a:r>
              <a:rPr lang="tr-TR" sz="1600" dirty="0" smtClean="0"/>
              <a:t> </a:t>
            </a:r>
            <a:r>
              <a:rPr lang="tr-TR" sz="1600" dirty="0" err="1" smtClean="0"/>
              <a:t>the</a:t>
            </a:r>
            <a:r>
              <a:rPr lang="tr-TR" sz="1600" dirty="0" smtClean="0"/>
              <a:t> __________ </a:t>
            </a:r>
            <a:r>
              <a:rPr lang="tr-TR" sz="1600" dirty="0" err="1" smtClean="0"/>
              <a:t>with</a:t>
            </a:r>
            <a:r>
              <a:rPr lang="tr-TR" sz="1600" dirty="0" smtClean="0"/>
              <a:t> </a:t>
            </a:r>
            <a:r>
              <a:rPr lang="tr-TR" sz="1600" dirty="0" err="1" smtClean="0"/>
              <a:t>you</a:t>
            </a:r>
            <a:r>
              <a:rPr lang="tr-TR" sz="1600" dirty="0"/>
              <a:t>?</a:t>
            </a:r>
          </a:p>
          <a:p>
            <a:pPr>
              <a:lnSpc>
                <a:spcPct val="200000"/>
              </a:lnSpc>
            </a:pPr>
            <a:r>
              <a:rPr lang="tr-TR" sz="1600" b="1" dirty="0"/>
              <a:t>7. </a:t>
            </a:r>
            <a:r>
              <a:rPr lang="tr-TR" sz="1600" dirty="0" err="1" smtClean="0"/>
              <a:t>You</a:t>
            </a:r>
            <a:r>
              <a:rPr lang="tr-TR" sz="1600" dirty="0" smtClean="0"/>
              <a:t> </a:t>
            </a:r>
            <a:r>
              <a:rPr lang="tr-TR" sz="1600" dirty="0" err="1" smtClean="0"/>
              <a:t>should</a:t>
            </a:r>
            <a:r>
              <a:rPr lang="tr-TR" sz="1600" dirty="0" smtClean="0"/>
              <a:t> </a:t>
            </a:r>
            <a:r>
              <a:rPr lang="tr-TR" sz="1600" dirty="0" err="1" smtClean="0"/>
              <a:t>take</a:t>
            </a:r>
            <a:r>
              <a:rPr lang="tr-TR" sz="1600" dirty="0" smtClean="0"/>
              <a:t> </a:t>
            </a:r>
            <a:r>
              <a:rPr lang="tr-TR" sz="1600" dirty="0" err="1" smtClean="0"/>
              <a:t>your</a:t>
            </a:r>
            <a:r>
              <a:rPr lang="tr-TR" sz="1600" dirty="0" smtClean="0"/>
              <a:t> _________  </a:t>
            </a:r>
            <a:r>
              <a:rPr lang="tr-TR" sz="1600" dirty="0" err="1" smtClean="0"/>
              <a:t>daily</a:t>
            </a:r>
            <a:r>
              <a:rPr lang="tr-TR" sz="1600" dirty="0" smtClean="0"/>
              <a:t> </a:t>
            </a:r>
            <a:r>
              <a:rPr lang="tr-TR" sz="1600" dirty="0" err="1" smtClean="0"/>
              <a:t>to</a:t>
            </a:r>
            <a:r>
              <a:rPr lang="tr-TR" sz="1600" dirty="0" smtClean="0"/>
              <a:t> </a:t>
            </a:r>
            <a:r>
              <a:rPr lang="tr-TR" sz="1600" dirty="0" err="1" smtClean="0"/>
              <a:t>get</a:t>
            </a:r>
            <a:r>
              <a:rPr lang="tr-TR" sz="1600" dirty="0" smtClean="0"/>
              <a:t> </a:t>
            </a:r>
            <a:r>
              <a:rPr lang="tr-TR" sz="1600" dirty="0" err="1" smtClean="0"/>
              <a:t>well</a:t>
            </a:r>
            <a:r>
              <a:rPr lang="tr-TR" sz="1600" dirty="0" smtClean="0"/>
              <a:t> </a:t>
            </a:r>
            <a:r>
              <a:rPr lang="tr-TR" sz="1600" dirty="0" err="1" smtClean="0"/>
              <a:t>soon</a:t>
            </a:r>
            <a:r>
              <a:rPr lang="tr-TR" sz="1600" dirty="0" smtClean="0"/>
              <a:t>.</a:t>
            </a:r>
            <a:endParaRPr lang="tr-TR" sz="1600" dirty="0"/>
          </a:p>
          <a:p>
            <a:pPr>
              <a:lnSpc>
                <a:spcPct val="200000"/>
              </a:lnSpc>
            </a:pPr>
            <a:r>
              <a:rPr lang="tr-TR" sz="1600" b="1" dirty="0"/>
              <a:t>8. </a:t>
            </a:r>
            <a:r>
              <a:rPr lang="tr-TR" sz="1600" dirty="0" err="1" smtClean="0"/>
              <a:t>Melissa</a:t>
            </a:r>
            <a:r>
              <a:rPr lang="tr-TR" sz="1600" dirty="0" smtClean="0"/>
              <a:t> </a:t>
            </a:r>
            <a:r>
              <a:rPr lang="tr-TR" sz="1600" dirty="0" err="1" smtClean="0"/>
              <a:t>feels</a:t>
            </a:r>
            <a:r>
              <a:rPr lang="tr-TR" sz="1600" dirty="0" smtClean="0"/>
              <a:t> </a:t>
            </a:r>
            <a:r>
              <a:rPr lang="tr-TR" sz="1600" dirty="0" err="1" smtClean="0"/>
              <a:t>cold</a:t>
            </a:r>
            <a:r>
              <a:rPr lang="tr-TR" sz="1600" dirty="0" smtClean="0"/>
              <a:t>. </a:t>
            </a:r>
            <a:r>
              <a:rPr lang="tr-TR" sz="1600" dirty="0" err="1" smtClean="0"/>
              <a:t>She</a:t>
            </a:r>
            <a:r>
              <a:rPr lang="tr-TR" sz="1600" dirty="0" smtClean="0"/>
              <a:t> __________ a </a:t>
            </a:r>
            <a:r>
              <a:rPr lang="tr-TR" sz="1600" dirty="0" err="1" smtClean="0"/>
              <a:t>blanket</a:t>
            </a:r>
            <a:r>
              <a:rPr lang="tr-TR" sz="1600" dirty="0" smtClean="0"/>
              <a:t>.</a:t>
            </a:r>
            <a:endParaRPr lang="en-US" sz="1600" b="1" dirty="0"/>
          </a:p>
        </p:txBody>
      </p: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BF412DA9-B857-4686-A657-A72218CA05CE}"/>
              </a:ext>
            </a:extLst>
          </p:cNvPr>
          <p:cNvCxnSpPr>
            <a:cxnSpLocks/>
          </p:cNvCxnSpPr>
          <p:nvPr/>
        </p:nvCxnSpPr>
        <p:spPr>
          <a:xfrm>
            <a:off x="5671492" y="730416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>
            <a:extLst>
              <a:ext uri="{FF2B5EF4-FFF2-40B4-BE49-F238E27FC236}">
                <a16:creationId xmlns:a16="http://schemas.microsoft.com/office/drawing/2014/main" id="{10E43FED-FCE2-41C0-809D-114BA9AE5706}"/>
              </a:ext>
            </a:extLst>
          </p:cNvPr>
          <p:cNvCxnSpPr>
            <a:cxnSpLocks/>
          </p:cNvCxnSpPr>
          <p:nvPr/>
        </p:nvCxnSpPr>
        <p:spPr>
          <a:xfrm>
            <a:off x="5684609" y="4450123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B71DA0D9-2EB8-4EA9-84C6-FCA6E5BEF263}"/>
              </a:ext>
            </a:extLst>
          </p:cNvPr>
          <p:cNvSpPr txBox="1"/>
          <p:nvPr/>
        </p:nvSpPr>
        <p:spPr>
          <a:xfrm>
            <a:off x="5472438" y="2897851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" name="Resim 72">
            <a:extLst>
              <a:ext uri="{FF2B5EF4-FFF2-40B4-BE49-F238E27FC236}">
                <a16:creationId xmlns:a16="http://schemas.microsoft.com/office/drawing/2014/main" id="{99D0F5C9-2299-47C6-A676-B415E9C55A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023" y="2516127"/>
            <a:ext cx="317728" cy="36991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ECAAD32-DF71-4294-85C7-9B1C6AAC63B4}"/>
              </a:ext>
            </a:extLst>
          </p:cNvPr>
          <p:cNvSpPr/>
          <p:nvPr/>
        </p:nvSpPr>
        <p:spPr>
          <a:xfrm>
            <a:off x="1895545" y="3670533"/>
            <a:ext cx="1293100" cy="27091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headache</a:t>
            </a:r>
            <a:endParaRPr lang="en-US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31AF5C7-F0C4-47C6-BAD6-B868ACB6EE7B}"/>
              </a:ext>
            </a:extLst>
          </p:cNvPr>
          <p:cNvSpPr/>
          <p:nvPr/>
        </p:nvSpPr>
        <p:spPr>
          <a:xfrm>
            <a:off x="3755570" y="5526234"/>
            <a:ext cx="1336541" cy="2964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measles</a:t>
            </a:r>
            <a:endParaRPr lang="en-US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463593D-158E-460C-9981-4F3EBCEF31FA}"/>
              </a:ext>
            </a:extLst>
          </p:cNvPr>
          <p:cNvSpPr/>
          <p:nvPr/>
        </p:nvSpPr>
        <p:spPr>
          <a:xfrm>
            <a:off x="3831427" y="3688315"/>
            <a:ext cx="1415076" cy="27991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broken</a:t>
            </a:r>
            <a:r>
              <a:rPr lang="tr-TR" sz="1600" dirty="0" smtClean="0"/>
              <a:t> </a:t>
            </a:r>
            <a:r>
              <a:rPr lang="tr-TR" sz="1600" dirty="0" err="1" smtClean="0"/>
              <a:t>arm</a:t>
            </a:r>
            <a:endParaRPr lang="en-US" sz="1600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A3F9D54-9302-40C0-BA29-416213A69C50}"/>
              </a:ext>
            </a:extLst>
          </p:cNvPr>
          <p:cNvSpPr/>
          <p:nvPr/>
        </p:nvSpPr>
        <p:spPr>
          <a:xfrm>
            <a:off x="173175" y="5563212"/>
            <a:ext cx="1366676" cy="28469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cough</a:t>
            </a:r>
            <a:endParaRPr lang="en-US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38AAC0C-E241-403B-A39B-BD46D55873E1}"/>
              </a:ext>
            </a:extLst>
          </p:cNvPr>
          <p:cNvSpPr/>
          <p:nvPr/>
        </p:nvSpPr>
        <p:spPr>
          <a:xfrm>
            <a:off x="121691" y="3681585"/>
            <a:ext cx="1559260" cy="28582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toothache</a:t>
            </a:r>
            <a:endParaRPr lang="en-US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1F0C3A-608E-4CE8-99CE-08EADA518CCB}"/>
              </a:ext>
            </a:extLst>
          </p:cNvPr>
          <p:cNvSpPr/>
          <p:nvPr/>
        </p:nvSpPr>
        <p:spPr>
          <a:xfrm>
            <a:off x="1711136" y="5606341"/>
            <a:ext cx="1629772" cy="27224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fever</a:t>
            </a:r>
            <a:endParaRPr lang="en-US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A1BA0C2-7BAD-445D-B7C5-6392003AD5B2}"/>
              </a:ext>
            </a:extLst>
          </p:cNvPr>
          <p:cNvSpPr/>
          <p:nvPr/>
        </p:nvSpPr>
        <p:spPr>
          <a:xfrm>
            <a:off x="6837565" y="2993482"/>
            <a:ext cx="1012970" cy="2822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feel</a:t>
            </a:r>
            <a:endParaRPr lang="en-US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5D4C7FF-66E6-454C-AF19-37557A7A5F0E}"/>
              </a:ext>
            </a:extLst>
          </p:cNvPr>
          <p:cNvSpPr/>
          <p:nvPr/>
        </p:nvSpPr>
        <p:spPr>
          <a:xfrm>
            <a:off x="7807686" y="3947649"/>
            <a:ext cx="1027403" cy="349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pain</a:t>
            </a:r>
            <a:endParaRPr lang="en-US" dirty="0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99D788ED-25A5-4A2A-9B32-5F1C81BF8854}"/>
              </a:ext>
            </a:extLst>
          </p:cNvPr>
          <p:cNvSpPr/>
          <p:nvPr/>
        </p:nvSpPr>
        <p:spPr>
          <a:xfrm>
            <a:off x="8184853" y="5915673"/>
            <a:ext cx="919392" cy="3035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needs</a:t>
            </a:r>
            <a:endParaRPr lang="en-US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331A948-8473-41BE-B5A0-45D23D7EDD7E}"/>
              </a:ext>
            </a:extLst>
          </p:cNvPr>
          <p:cNvSpPr/>
          <p:nvPr/>
        </p:nvSpPr>
        <p:spPr>
          <a:xfrm>
            <a:off x="7242094" y="4926072"/>
            <a:ext cx="909019" cy="3125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matter</a:t>
            </a:r>
            <a:endParaRPr lang="en-US" dirty="0"/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3A801F3C-D804-4E85-9003-A04B677883DE}"/>
              </a:ext>
            </a:extLst>
          </p:cNvPr>
          <p:cNvSpPr/>
          <p:nvPr/>
        </p:nvSpPr>
        <p:spPr>
          <a:xfrm>
            <a:off x="7998521" y="5416863"/>
            <a:ext cx="999849" cy="31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pills</a:t>
            </a:r>
            <a:endParaRPr lang="en-US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00E99B7-FB0F-499D-A056-EB06E462303B}"/>
              </a:ext>
            </a:extLst>
          </p:cNvPr>
          <p:cNvSpPr/>
          <p:nvPr/>
        </p:nvSpPr>
        <p:spPr>
          <a:xfrm>
            <a:off x="9037559" y="2524755"/>
            <a:ext cx="1019736" cy="2961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stay</a:t>
            </a:r>
            <a:endParaRPr lang="en-US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B9E5835-18B2-4A18-85D7-0D0C7BAB064F}"/>
              </a:ext>
            </a:extLst>
          </p:cNvPr>
          <p:cNvSpPr/>
          <p:nvPr/>
        </p:nvSpPr>
        <p:spPr>
          <a:xfrm>
            <a:off x="7329923" y="4450122"/>
            <a:ext cx="906944" cy="2911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runny</a:t>
            </a:r>
            <a:endParaRPr lang="en-US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C4819E0-41B0-4A71-B593-66E0DE82AB72}"/>
              </a:ext>
            </a:extLst>
          </p:cNvPr>
          <p:cNvSpPr/>
          <p:nvPr/>
        </p:nvSpPr>
        <p:spPr>
          <a:xfrm>
            <a:off x="7410619" y="3481160"/>
            <a:ext cx="1088285" cy="3125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drink</a:t>
            </a:r>
            <a:endParaRPr lang="en-US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E0F605-2731-43B3-B81A-BEFE57DEC7F7}"/>
              </a:ext>
            </a:extLst>
          </p:cNvPr>
          <p:cNvSpPr txBox="1"/>
          <p:nvPr/>
        </p:nvSpPr>
        <p:spPr>
          <a:xfrm>
            <a:off x="3324870" y="402958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8116" r="23757" b="22609"/>
          <a:stretch/>
        </p:blipFill>
        <p:spPr>
          <a:xfrm>
            <a:off x="428545" y="4148961"/>
            <a:ext cx="963657" cy="137501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5652" r="14848" b="24783"/>
          <a:stretch/>
        </p:blipFill>
        <p:spPr>
          <a:xfrm>
            <a:off x="2012369" y="4168105"/>
            <a:ext cx="1006962" cy="1396942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3188" r="20000" b="10435"/>
          <a:stretch/>
        </p:blipFill>
        <p:spPr>
          <a:xfrm>
            <a:off x="4060374" y="4192470"/>
            <a:ext cx="821757" cy="1316578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4639" r="4661" b="10724"/>
          <a:stretch/>
        </p:blipFill>
        <p:spPr>
          <a:xfrm>
            <a:off x="358106" y="2410099"/>
            <a:ext cx="1177569" cy="1206492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2463" r="10609" b="18260"/>
          <a:stretch/>
        </p:blipFill>
        <p:spPr>
          <a:xfrm>
            <a:off x="1917211" y="2438449"/>
            <a:ext cx="1257081" cy="1155548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r="2894" b="12753"/>
          <a:stretch/>
        </p:blipFill>
        <p:spPr>
          <a:xfrm>
            <a:off x="3973783" y="2315595"/>
            <a:ext cx="990871" cy="13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2" grpId="0" animBg="1"/>
      <p:bldP spid="3" grpId="0" animBg="1"/>
      <p:bldP spid="4" grpId="0" animBg="1"/>
      <p:bldP spid="6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si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6" y="905641"/>
            <a:ext cx="5397499" cy="4769602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688753B8-12AB-4500-968D-5FA4AB2264FA}"/>
              </a:ext>
            </a:extLst>
          </p:cNvPr>
          <p:cNvSpPr/>
          <p:nvPr/>
        </p:nvSpPr>
        <p:spPr>
          <a:xfrm>
            <a:off x="788061" y="5932239"/>
            <a:ext cx="476194" cy="33177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7C0E22-B13D-4A87-8A21-FBF90BDB2EF8}"/>
              </a:ext>
            </a:extLst>
          </p:cNvPr>
          <p:cNvSpPr/>
          <p:nvPr/>
        </p:nvSpPr>
        <p:spPr>
          <a:xfrm>
            <a:off x="1718388" y="5531823"/>
            <a:ext cx="478159" cy="4004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FFCEBA-2D17-46CF-AFBA-DBD8960E707E}"/>
              </a:ext>
            </a:extLst>
          </p:cNvPr>
          <p:cNvSpPr/>
          <p:nvPr/>
        </p:nvSpPr>
        <p:spPr>
          <a:xfrm>
            <a:off x="3166660" y="5207620"/>
            <a:ext cx="472359" cy="32420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026833A-E472-4E42-BB6D-A6A70A402C4E}"/>
              </a:ext>
            </a:extLst>
          </p:cNvPr>
          <p:cNvSpPr/>
          <p:nvPr/>
        </p:nvSpPr>
        <p:spPr>
          <a:xfrm>
            <a:off x="1463090" y="4875677"/>
            <a:ext cx="425344" cy="3529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B9E17B-3DBB-4461-82C6-A6DD17DD877A}"/>
              </a:ext>
            </a:extLst>
          </p:cNvPr>
          <p:cNvSpPr/>
          <p:nvPr/>
        </p:nvSpPr>
        <p:spPr>
          <a:xfrm>
            <a:off x="1167131" y="4453498"/>
            <a:ext cx="721303" cy="40601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58630D-9C29-4F19-B7C9-837B01D49026}"/>
              </a:ext>
            </a:extLst>
          </p:cNvPr>
          <p:cNvSpPr/>
          <p:nvPr/>
        </p:nvSpPr>
        <p:spPr>
          <a:xfrm>
            <a:off x="1402225" y="4053458"/>
            <a:ext cx="804261" cy="4221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B88AB5-941A-45BD-8942-16D448C14943}"/>
              </a:ext>
            </a:extLst>
          </p:cNvPr>
          <p:cNvSpPr txBox="1"/>
          <p:nvPr/>
        </p:nvSpPr>
        <p:spPr>
          <a:xfrm>
            <a:off x="494522" y="233265"/>
            <a:ext cx="517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Match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 smtClean="0"/>
              <a:t>sentences</a:t>
            </a:r>
            <a:r>
              <a:rPr lang="tr-TR" b="1" dirty="0" smtClean="0"/>
              <a:t> </a:t>
            </a:r>
            <a:r>
              <a:rPr lang="tr-TR" b="1" dirty="0" err="1" smtClean="0"/>
              <a:t>with</a:t>
            </a:r>
            <a:r>
              <a:rPr lang="tr-TR" b="1" dirty="0" smtClean="0"/>
              <a:t> </a:t>
            </a:r>
            <a:r>
              <a:rPr lang="tr-TR" b="1" dirty="0" err="1" smtClean="0"/>
              <a:t>their</a:t>
            </a:r>
            <a:r>
              <a:rPr lang="tr-TR" b="1" dirty="0" smtClean="0"/>
              <a:t> </a:t>
            </a:r>
            <a:r>
              <a:rPr lang="tr-TR" b="1" dirty="0" err="1" smtClean="0"/>
              <a:t>Turkish</a:t>
            </a:r>
            <a:r>
              <a:rPr lang="tr-TR" b="1" dirty="0" smtClean="0"/>
              <a:t> </a:t>
            </a:r>
            <a:r>
              <a:rPr lang="tr-TR" b="1" dirty="0" err="1" smtClean="0"/>
              <a:t>translations</a:t>
            </a:r>
            <a:r>
              <a:rPr lang="tr-TR" b="1" dirty="0" smtClean="0"/>
              <a:t>.</a:t>
            </a:r>
            <a:endParaRPr lang="en-US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8723D1-79A3-4D4E-9E6F-6139296C9BAE}"/>
              </a:ext>
            </a:extLst>
          </p:cNvPr>
          <p:cNvSpPr txBox="1"/>
          <p:nvPr/>
        </p:nvSpPr>
        <p:spPr>
          <a:xfrm>
            <a:off x="67881" y="727368"/>
            <a:ext cx="63445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alright</a:t>
            </a:r>
            <a:r>
              <a:rPr lang="tr-TR" dirty="0" smtClean="0"/>
              <a:t>?</a:t>
            </a:r>
            <a:r>
              <a:rPr lang="tr-TR" dirty="0"/>
              <a:t>	 </a:t>
            </a:r>
            <a:r>
              <a:rPr lang="tr-TR" dirty="0" smtClean="0"/>
              <a:t>		___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tr-TR" dirty="0" smtClean="0"/>
              <a:t>Grip oldum.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tr-TR" dirty="0" smtClean="0"/>
              <a:t>I am </a:t>
            </a:r>
            <a:r>
              <a:rPr lang="tr-TR" dirty="0" err="1" smtClean="0"/>
              <a:t>sorry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hear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.	___ 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tr-TR" dirty="0" smtClean="0"/>
              <a:t>Geçmiş olsun.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tr-TR" dirty="0" err="1" smtClean="0"/>
              <a:t>What’s</a:t>
            </a:r>
            <a:r>
              <a:rPr lang="tr-TR" dirty="0" smtClean="0"/>
              <a:t> </a:t>
            </a:r>
            <a:r>
              <a:rPr lang="tr-TR" dirty="0" err="1" smtClean="0"/>
              <a:t>wrong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?</a:t>
            </a:r>
            <a:r>
              <a:rPr lang="tr-TR" dirty="0"/>
              <a:t>	</a:t>
            </a:r>
            <a:r>
              <a:rPr lang="tr-TR" dirty="0" smtClean="0"/>
              <a:t>___ </a:t>
            </a:r>
            <a:r>
              <a:rPr lang="tr-TR" dirty="0"/>
              <a:t>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c) </a:t>
            </a:r>
            <a:r>
              <a:rPr lang="tr-TR" dirty="0" smtClean="0"/>
              <a:t>Ayağım kırık.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tr-TR" dirty="0" err="1" smtClean="0"/>
              <a:t>Get</a:t>
            </a:r>
            <a:r>
              <a:rPr lang="tr-TR" dirty="0" smtClean="0"/>
              <a:t> </a:t>
            </a:r>
            <a:r>
              <a:rPr lang="tr-TR" dirty="0" err="1" smtClean="0"/>
              <a:t>well</a:t>
            </a:r>
            <a:r>
              <a:rPr lang="tr-TR" dirty="0" smtClean="0"/>
              <a:t> </a:t>
            </a:r>
            <a:r>
              <a:rPr lang="tr-TR" dirty="0" err="1" smtClean="0"/>
              <a:t>soon</a:t>
            </a:r>
            <a:r>
              <a:rPr lang="tr-TR" dirty="0" smtClean="0"/>
              <a:t>.</a:t>
            </a:r>
            <a:r>
              <a:rPr lang="tr-TR" dirty="0"/>
              <a:t>	</a:t>
            </a:r>
            <a:r>
              <a:rPr lang="tr-TR" dirty="0" smtClean="0"/>
              <a:t>		___ 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tr-TR" dirty="0" smtClean="0"/>
              <a:t>Yatakta kalmalısın.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tr-TR" dirty="0" smtClean="0"/>
              <a:t>My </a:t>
            </a:r>
            <a:r>
              <a:rPr lang="tr-TR" dirty="0" err="1" smtClean="0"/>
              <a:t>leg</a:t>
            </a:r>
            <a:r>
              <a:rPr lang="tr-TR" dirty="0" smtClean="0"/>
              <a:t> is </a:t>
            </a:r>
            <a:r>
              <a:rPr lang="tr-TR" dirty="0" err="1" smtClean="0"/>
              <a:t>broken</a:t>
            </a:r>
            <a:r>
              <a:rPr lang="tr-TR" dirty="0" smtClean="0"/>
              <a:t>.</a:t>
            </a:r>
            <a:r>
              <a:rPr lang="tr-TR" dirty="0"/>
              <a:t>	 </a:t>
            </a:r>
            <a:r>
              <a:rPr lang="tr-TR" dirty="0" smtClean="0"/>
              <a:t>		___ 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tr-TR" dirty="0" smtClean="0"/>
              <a:t>İyi misin?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should</a:t>
            </a:r>
            <a:r>
              <a:rPr lang="tr-TR" dirty="0" smtClean="0"/>
              <a:t> </a:t>
            </a:r>
            <a:r>
              <a:rPr lang="tr-TR" dirty="0" err="1" smtClean="0"/>
              <a:t>stay</a:t>
            </a:r>
            <a:r>
              <a:rPr lang="tr-TR" dirty="0" smtClean="0"/>
              <a:t> in </a:t>
            </a:r>
            <a:r>
              <a:rPr lang="tr-TR" dirty="0" err="1" smtClean="0"/>
              <a:t>bed</a:t>
            </a:r>
            <a:r>
              <a:rPr lang="tr-TR" dirty="0" smtClean="0"/>
              <a:t>.	___ 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 </a:t>
            </a:r>
            <a:r>
              <a:rPr lang="tr-TR" dirty="0" smtClean="0"/>
              <a:t>Bunu duyduğuma üzüldüm.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7. </a:t>
            </a:r>
            <a:r>
              <a:rPr lang="tr-TR" dirty="0" smtClean="0"/>
              <a:t>I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flu</a:t>
            </a:r>
            <a:r>
              <a:rPr lang="tr-TR" dirty="0" smtClean="0"/>
              <a:t>.</a:t>
            </a:r>
            <a:r>
              <a:rPr lang="tr-TR" dirty="0"/>
              <a:t>	 </a:t>
            </a:r>
            <a:r>
              <a:rPr lang="tr-TR" dirty="0" smtClean="0"/>
              <a:t>		___ </a:t>
            </a:r>
            <a:r>
              <a:rPr lang="tr-TR" dirty="0"/>
              <a:t>	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g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tr-TR" dirty="0" smtClean="0"/>
              <a:t>Neyin var?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4FDB8B9-64FD-4493-BA1A-9C34C5393F05}"/>
              </a:ext>
            </a:extLst>
          </p:cNvPr>
          <p:cNvSpPr txBox="1"/>
          <p:nvPr/>
        </p:nvSpPr>
        <p:spPr>
          <a:xfrm>
            <a:off x="6494107" y="431578"/>
            <a:ext cx="532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5.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8 </a:t>
            </a:r>
            <a:r>
              <a:rPr lang="tr-TR" b="1" dirty="0" err="1"/>
              <a:t>words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word-search</a:t>
            </a:r>
            <a:r>
              <a:rPr lang="tr-TR" b="1" dirty="0"/>
              <a:t> </a:t>
            </a:r>
            <a:r>
              <a:rPr lang="tr-TR" b="1" dirty="0" err="1"/>
              <a:t>puzzle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A8153FA1-8569-41D1-A5DC-A61AA68C0342}"/>
              </a:ext>
            </a:extLst>
          </p:cNvPr>
          <p:cNvCxnSpPr/>
          <p:nvPr/>
        </p:nvCxnSpPr>
        <p:spPr>
          <a:xfrm>
            <a:off x="6136640" y="139959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EA3038F9-F0FD-4F45-86F7-EA1BBBFE2BDA}"/>
              </a:ext>
            </a:extLst>
          </p:cNvPr>
          <p:cNvCxnSpPr/>
          <p:nvPr/>
        </p:nvCxnSpPr>
        <p:spPr>
          <a:xfrm>
            <a:off x="6170078" y="4522688"/>
            <a:ext cx="208" cy="12878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E3968C-8399-49C2-9E08-3601C43A1F29}"/>
              </a:ext>
            </a:extLst>
          </p:cNvPr>
          <p:cNvSpPr txBox="1"/>
          <p:nvPr/>
        </p:nvSpPr>
        <p:spPr>
          <a:xfrm>
            <a:off x="5937586" y="2899296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6FC493C-13BD-4DB5-8BF5-1B92CDE55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171" y="2517572"/>
            <a:ext cx="317728" cy="36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4B0199-2D3D-471C-90F5-A8E5DEA50EB4}"/>
              </a:ext>
            </a:extLst>
          </p:cNvPr>
          <p:cNvSpPr txBox="1"/>
          <p:nvPr/>
        </p:nvSpPr>
        <p:spPr>
          <a:xfrm>
            <a:off x="2944631" y="686575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7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F58423-E47D-45AF-8C74-DB49613CF829}"/>
              </a:ext>
            </a:extLst>
          </p:cNvPr>
          <p:cNvSpPr txBox="1"/>
          <p:nvPr/>
        </p:nvSpPr>
        <p:spPr>
          <a:xfrm>
            <a:off x="2944631" y="95016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4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8AF1456-7D86-400B-99A8-527982DE8901}"/>
              </a:ext>
            </a:extLst>
          </p:cNvPr>
          <p:cNvSpPr txBox="1"/>
          <p:nvPr/>
        </p:nvSpPr>
        <p:spPr>
          <a:xfrm>
            <a:off x="2917787" y="2054376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2</a:t>
            </a:r>
            <a:endParaRPr lang="en-US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5E8E370-F080-4D27-8E12-34E7A2C7E98C}"/>
              </a:ext>
            </a:extLst>
          </p:cNvPr>
          <p:cNvSpPr txBox="1"/>
          <p:nvPr/>
        </p:nvSpPr>
        <p:spPr>
          <a:xfrm>
            <a:off x="2925549" y="1791317"/>
            <a:ext cx="41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</a:t>
            </a:r>
            <a:endParaRPr lang="en-US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629B5F-6F14-4A99-B1D9-1A5403C636A9}"/>
              </a:ext>
            </a:extLst>
          </p:cNvPr>
          <p:cNvSpPr txBox="1"/>
          <p:nvPr/>
        </p:nvSpPr>
        <p:spPr>
          <a:xfrm>
            <a:off x="2925549" y="233930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</a:t>
            </a:r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4D2183BE-9FCB-4D99-BFF5-74A405B5710B}"/>
              </a:ext>
            </a:extLst>
          </p:cNvPr>
          <p:cNvSpPr txBox="1"/>
          <p:nvPr/>
        </p:nvSpPr>
        <p:spPr>
          <a:xfrm>
            <a:off x="2935299" y="125196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</a:t>
            </a:r>
            <a:endParaRPr lang="en-US" dirty="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144E7FD-9C4B-44D9-B60B-E13857D6C13C}"/>
              </a:ext>
            </a:extLst>
          </p:cNvPr>
          <p:cNvSpPr txBox="1"/>
          <p:nvPr/>
        </p:nvSpPr>
        <p:spPr>
          <a:xfrm>
            <a:off x="2917786" y="153300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6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9831FF0-E159-4A70-8E96-F72053F08636}"/>
              </a:ext>
            </a:extLst>
          </p:cNvPr>
          <p:cNvSpPr/>
          <p:nvPr/>
        </p:nvSpPr>
        <p:spPr>
          <a:xfrm>
            <a:off x="7826042" y="3781578"/>
            <a:ext cx="2443197" cy="251438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7E70602F-2337-4450-9E54-0CC0DA8B74CB}"/>
              </a:ext>
            </a:extLst>
          </p:cNvPr>
          <p:cNvSpPr/>
          <p:nvPr/>
        </p:nvSpPr>
        <p:spPr>
          <a:xfrm>
            <a:off x="6866593" y="5043673"/>
            <a:ext cx="1549093" cy="29511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97790D77-ACB6-4657-A475-AC1F7B32480F}"/>
              </a:ext>
            </a:extLst>
          </p:cNvPr>
          <p:cNvSpPr/>
          <p:nvPr/>
        </p:nvSpPr>
        <p:spPr>
          <a:xfrm>
            <a:off x="7531504" y="5345966"/>
            <a:ext cx="3084254" cy="3250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id="{366C32BA-8863-4B13-B679-E9065C0093EC}"/>
              </a:ext>
            </a:extLst>
          </p:cNvPr>
          <p:cNvSpPr/>
          <p:nvPr/>
        </p:nvSpPr>
        <p:spPr>
          <a:xfrm>
            <a:off x="7520798" y="1220433"/>
            <a:ext cx="2159915" cy="31257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kdörtgen 52">
            <a:extLst>
              <a:ext uri="{FF2B5EF4-FFF2-40B4-BE49-F238E27FC236}">
                <a16:creationId xmlns:a16="http://schemas.microsoft.com/office/drawing/2014/main" id="{EA9AE64E-A9BE-435A-813F-743B85CFD078}"/>
              </a:ext>
            </a:extLst>
          </p:cNvPr>
          <p:cNvSpPr/>
          <p:nvPr/>
        </p:nvSpPr>
        <p:spPr>
          <a:xfrm rot="5400000">
            <a:off x="4926907" y="3759904"/>
            <a:ext cx="3524281" cy="30639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0100CC79-92F9-44E5-A3DF-800ED7B076F5}"/>
              </a:ext>
            </a:extLst>
          </p:cNvPr>
          <p:cNvSpPr/>
          <p:nvPr/>
        </p:nvSpPr>
        <p:spPr>
          <a:xfrm rot="5400000">
            <a:off x="9379603" y="4113343"/>
            <a:ext cx="2196503" cy="2543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5C5D976A-EFDA-4AFD-B6D2-C9237917E25D}"/>
              </a:ext>
            </a:extLst>
          </p:cNvPr>
          <p:cNvSpPr/>
          <p:nvPr/>
        </p:nvSpPr>
        <p:spPr>
          <a:xfrm>
            <a:off x="9046664" y="2851108"/>
            <a:ext cx="2472788" cy="1864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9ACE2FF0-E200-4577-9F53-EF77EEDFBCE0}"/>
              </a:ext>
            </a:extLst>
          </p:cNvPr>
          <p:cNvSpPr/>
          <p:nvPr/>
        </p:nvSpPr>
        <p:spPr>
          <a:xfrm rot="5400000">
            <a:off x="6484522" y="1589027"/>
            <a:ext cx="1636183" cy="273094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5A555AD-6138-4C12-9B35-A82AA45AB8C7}"/>
              </a:ext>
            </a:extLst>
          </p:cNvPr>
          <p:cNvSpPr txBox="1"/>
          <p:nvPr/>
        </p:nvSpPr>
        <p:spPr>
          <a:xfrm>
            <a:off x="22853" y="3700596"/>
            <a:ext cx="5781453" cy="257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4.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complete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. </a:t>
            </a:r>
          </a:p>
          <a:p>
            <a:pPr>
              <a:lnSpc>
                <a:spcPct val="150000"/>
              </a:lnSpc>
            </a:pPr>
            <a:r>
              <a:rPr lang="tr-TR" sz="1600" b="1" dirty="0"/>
              <a:t>1</a:t>
            </a:r>
            <a:r>
              <a:rPr lang="tr-TR" sz="1600" dirty="0"/>
              <a:t>. </a:t>
            </a:r>
            <a:r>
              <a:rPr lang="tr-TR" sz="1600" dirty="0" err="1" smtClean="0"/>
              <a:t>Derrick</a:t>
            </a:r>
            <a:r>
              <a:rPr lang="tr-TR" sz="1600" dirty="0" smtClean="0"/>
              <a:t> has a </a:t>
            </a:r>
            <a:r>
              <a:rPr lang="tr-TR" sz="1600" b="1" dirty="0" err="1" smtClean="0"/>
              <a:t>toothache</a:t>
            </a:r>
            <a:r>
              <a:rPr lang="tr-TR" sz="1600" b="1" dirty="0" smtClean="0"/>
              <a:t> / </a:t>
            </a:r>
            <a:r>
              <a:rPr lang="tr-TR" sz="1600" b="1" dirty="0" err="1" smtClean="0"/>
              <a:t>backache</a:t>
            </a:r>
            <a:r>
              <a:rPr lang="tr-TR" sz="1600" b="1" dirty="0" smtClean="0"/>
              <a:t>. </a:t>
            </a:r>
            <a:r>
              <a:rPr lang="tr-TR" sz="1600" dirty="0" smtClean="0"/>
              <a:t>He </a:t>
            </a:r>
            <a:r>
              <a:rPr lang="tr-TR" sz="1600" dirty="0" err="1" smtClean="0"/>
              <a:t>should</a:t>
            </a:r>
            <a:r>
              <a:rPr lang="tr-TR" sz="1600" dirty="0" smtClean="0"/>
              <a:t> </a:t>
            </a:r>
            <a:r>
              <a:rPr lang="tr-TR" sz="1600" dirty="0" err="1" smtClean="0"/>
              <a:t>see</a:t>
            </a:r>
            <a:r>
              <a:rPr lang="tr-TR" sz="1600" dirty="0" smtClean="0"/>
              <a:t> a </a:t>
            </a:r>
            <a:r>
              <a:rPr lang="tr-TR" sz="1600" dirty="0" err="1" smtClean="0"/>
              <a:t>dentist</a:t>
            </a:r>
            <a:r>
              <a:rPr lang="tr-TR" sz="1600" dirty="0" smtClean="0"/>
              <a:t>.</a:t>
            </a:r>
            <a:endParaRPr lang="tr-TR" sz="1600" dirty="0"/>
          </a:p>
          <a:p>
            <a:pPr>
              <a:lnSpc>
                <a:spcPct val="150000"/>
              </a:lnSpc>
            </a:pPr>
            <a:r>
              <a:rPr lang="tr-TR" sz="1550" b="1" dirty="0"/>
              <a:t>2. </a:t>
            </a:r>
            <a:r>
              <a:rPr lang="tr-TR" sz="1550" dirty="0" err="1" smtClean="0"/>
              <a:t>What’s</a:t>
            </a:r>
            <a:r>
              <a:rPr lang="tr-TR" sz="1550" dirty="0" smtClean="0"/>
              <a:t> </a:t>
            </a:r>
            <a:r>
              <a:rPr lang="tr-TR" sz="1550" dirty="0" err="1" smtClean="0"/>
              <a:t>the</a:t>
            </a:r>
            <a:r>
              <a:rPr lang="tr-TR" sz="1550" dirty="0" smtClean="0"/>
              <a:t> </a:t>
            </a:r>
            <a:r>
              <a:rPr lang="tr-TR" sz="1550" b="1" dirty="0" smtClean="0"/>
              <a:t>problem / </a:t>
            </a:r>
            <a:r>
              <a:rPr lang="tr-TR" sz="1550" b="1" dirty="0" err="1" smtClean="0"/>
              <a:t>wrong</a:t>
            </a:r>
            <a:r>
              <a:rPr lang="tr-TR" sz="1550" b="1" dirty="0" smtClean="0"/>
              <a:t>?</a:t>
            </a:r>
            <a:endParaRPr lang="tr-TR" sz="1550" b="1" dirty="0"/>
          </a:p>
          <a:p>
            <a:pPr algn="just">
              <a:lnSpc>
                <a:spcPct val="150000"/>
              </a:lnSpc>
            </a:pPr>
            <a:r>
              <a:rPr lang="tr-TR" sz="1600" b="1" dirty="0"/>
              <a:t>3. </a:t>
            </a:r>
            <a:r>
              <a:rPr lang="tr-TR" sz="1600" dirty="0" smtClean="0"/>
              <a:t>I </a:t>
            </a:r>
            <a:r>
              <a:rPr lang="tr-TR" sz="1600" dirty="0" err="1" smtClean="0"/>
              <a:t>have</a:t>
            </a:r>
            <a:r>
              <a:rPr lang="tr-TR" sz="1600" dirty="0" smtClean="0"/>
              <a:t> a </a:t>
            </a:r>
            <a:r>
              <a:rPr lang="tr-TR" sz="1600" dirty="0" err="1" smtClean="0"/>
              <a:t>runny</a:t>
            </a:r>
            <a:r>
              <a:rPr lang="tr-TR" sz="1600" dirty="0" smtClean="0"/>
              <a:t> </a:t>
            </a:r>
            <a:r>
              <a:rPr lang="tr-TR" sz="1600" b="1" dirty="0" err="1" smtClean="0"/>
              <a:t>nose</a:t>
            </a:r>
            <a:r>
              <a:rPr lang="tr-TR" sz="1600" b="1" dirty="0" smtClean="0"/>
              <a:t> / </a:t>
            </a:r>
            <a:r>
              <a:rPr lang="tr-TR" sz="1600" b="1" dirty="0" err="1" smtClean="0"/>
              <a:t>syrup</a:t>
            </a:r>
            <a:r>
              <a:rPr lang="tr-TR" sz="1600" b="1" dirty="0" smtClean="0"/>
              <a:t>.</a:t>
            </a:r>
            <a:endParaRPr lang="tr-TR" sz="160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4. </a:t>
            </a:r>
            <a:r>
              <a:rPr lang="tr-TR" sz="1600" dirty="0" smtClean="0"/>
              <a:t>Mark </a:t>
            </a:r>
            <a:r>
              <a:rPr lang="tr-TR" sz="1600" dirty="0" smtClean="0"/>
              <a:t>has a </a:t>
            </a:r>
            <a:r>
              <a:rPr lang="tr-TR" sz="1600" dirty="0" err="1" smtClean="0"/>
              <a:t>backache</a:t>
            </a:r>
            <a:r>
              <a:rPr lang="tr-TR" sz="1600" dirty="0" smtClean="0"/>
              <a:t>. He </a:t>
            </a:r>
            <a:r>
              <a:rPr lang="tr-TR" sz="1600" dirty="0" err="1" smtClean="0"/>
              <a:t>shouldn’t</a:t>
            </a:r>
            <a:r>
              <a:rPr lang="tr-TR" sz="1600" dirty="0" smtClean="0"/>
              <a:t> </a:t>
            </a:r>
            <a:r>
              <a:rPr lang="tr-TR" sz="1600" b="1" dirty="0" err="1" smtClean="0"/>
              <a:t>carry</a:t>
            </a:r>
            <a:r>
              <a:rPr lang="tr-TR" sz="1600" b="1" dirty="0" smtClean="0"/>
              <a:t> / </a:t>
            </a:r>
            <a:r>
              <a:rPr lang="tr-TR" sz="1600" b="1" dirty="0" err="1" smtClean="0"/>
              <a:t>eat</a:t>
            </a:r>
            <a:r>
              <a:rPr lang="tr-TR" sz="1600" b="1" dirty="0" smtClean="0"/>
              <a:t> </a:t>
            </a:r>
            <a:r>
              <a:rPr lang="tr-TR" sz="1600" dirty="0" err="1" smtClean="0"/>
              <a:t>heavy</a:t>
            </a:r>
            <a:r>
              <a:rPr lang="tr-TR" sz="1600" dirty="0" smtClean="0"/>
              <a:t> </a:t>
            </a:r>
            <a:r>
              <a:rPr lang="tr-TR" sz="1600" dirty="0" err="1" smtClean="0"/>
              <a:t>things</a:t>
            </a:r>
            <a:r>
              <a:rPr lang="tr-TR" sz="1600" dirty="0" smtClean="0"/>
              <a:t>.</a:t>
            </a:r>
            <a:endParaRPr lang="tr-TR" sz="160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5. </a:t>
            </a:r>
            <a:r>
              <a:rPr lang="tr-TR" sz="1600" dirty="0" err="1" smtClean="0"/>
              <a:t>You</a:t>
            </a:r>
            <a:r>
              <a:rPr lang="tr-TR" sz="1600" dirty="0" smtClean="0"/>
              <a:t> </a:t>
            </a:r>
            <a:r>
              <a:rPr lang="tr-TR" sz="1600" dirty="0" err="1" smtClean="0"/>
              <a:t>should</a:t>
            </a:r>
            <a:r>
              <a:rPr lang="tr-TR" sz="1600" dirty="0" smtClean="0"/>
              <a:t> </a:t>
            </a:r>
            <a:r>
              <a:rPr lang="tr-TR" sz="1600" b="1" dirty="0" smtClean="0"/>
              <a:t>hurt / </a:t>
            </a:r>
            <a:r>
              <a:rPr lang="tr-TR" sz="1600" b="1" dirty="0" err="1" smtClean="0"/>
              <a:t>wash</a:t>
            </a:r>
            <a:r>
              <a:rPr lang="tr-TR" sz="1600" b="1" dirty="0" smtClean="0"/>
              <a:t> </a:t>
            </a:r>
            <a:r>
              <a:rPr lang="tr-TR" sz="1600" dirty="0" err="1" smtClean="0"/>
              <a:t>your</a:t>
            </a:r>
            <a:r>
              <a:rPr lang="tr-TR" sz="1600" dirty="0" smtClean="0"/>
              <a:t> </a:t>
            </a:r>
            <a:r>
              <a:rPr lang="tr-TR" sz="1600" dirty="0" err="1" smtClean="0"/>
              <a:t>hands</a:t>
            </a:r>
            <a:r>
              <a:rPr lang="tr-TR" sz="1600" dirty="0" smtClean="0"/>
              <a:t> </a:t>
            </a:r>
            <a:r>
              <a:rPr lang="tr-TR" sz="1600" dirty="0" err="1" smtClean="0"/>
              <a:t>before</a:t>
            </a:r>
            <a:r>
              <a:rPr lang="tr-TR" sz="1600" dirty="0" smtClean="0"/>
              <a:t> </a:t>
            </a:r>
            <a:r>
              <a:rPr lang="tr-TR" sz="1600" dirty="0" err="1" smtClean="0"/>
              <a:t>and</a:t>
            </a:r>
            <a:r>
              <a:rPr lang="tr-TR" sz="1600" dirty="0" smtClean="0"/>
              <a:t> </a:t>
            </a:r>
            <a:r>
              <a:rPr lang="tr-TR" sz="1600" dirty="0" err="1" smtClean="0"/>
              <a:t>after</a:t>
            </a:r>
            <a:r>
              <a:rPr lang="tr-TR" sz="1600" dirty="0" smtClean="0"/>
              <a:t> </a:t>
            </a:r>
            <a:r>
              <a:rPr lang="tr-TR" sz="1600" dirty="0" err="1" smtClean="0"/>
              <a:t>dinner</a:t>
            </a:r>
            <a:r>
              <a:rPr lang="tr-TR" sz="1600" dirty="0" smtClean="0"/>
              <a:t>.</a:t>
            </a:r>
            <a:endParaRPr lang="tr-TR" sz="1600" b="1" dirty="0"/>
          </a:p>
          <a:p>
            <a:pPr>
              <a:lnSpc>
                <a:spcPct val="150000"/>
              </a:lnSpc>
            </a:pPr>
            <a:r>
              <a:rPr lang="tr-TR" sz="1600" b="1" dirty="0"/>
              <a:t>6</a:t>
            </a:r>
            <a:r>
              <a:rPr lang="tr-TR" sz="1600" b="1" dirty="0" smtClean="0"/>
              <a:t>. </a:t>
            </a:r>
            <a:r>
              <a:rPr lang="tr-TR" sz="1600" dirty="0" err="1" smtClean="0"/>
              <a:t>Calm</a:t>
            </a:r>
            <a:r>
              <a:rPr lang="tr-TR" sz="1600" dirty="0" smtClean="0"/>
              <a:t> </a:t>
            </a:r>
            <a:r>
              <a:rPr lang="tr-TR" sz="1600" b="1" dirty="0" err="1" smtClean="0"/>
              <a:t>down</a:t>
            </a:r>
            <a:r>
              <a:rPr lang="tr-TR" sz="1600" b="1" dirty="0"/>
              <a:t> </a:t>
            </a:r>
            <a:r>
              <a:rPr lang="tr-TR" sz="1600" b="1" dirty="0" smtClean="0"/>
              <a:t>/ </a:t>
            </a:r>
            <a:r>
              <a:rPr lang="tr-TR" sz="1600" b="1" dirty="0" err="1" smtClean="0"/>
              <a:t>away</a:t>
            </a:r>
            <a:r>
              <a:rPr lang="tr-TR" sz="1600" b="1" dirty="0" smtClean="0"/>
              <a:t> </a:t>
            </a:r>
            <a:r>
              <a:rPr lang="tr-TR" sz="1600" dirty="0" err="1" smtClean="0"/>
              <a:t>please</a:t>
            </a:r>
            <a:r>
              <a:rPr lang="tr-TR" sz="1600" dirty="0" smtClean="0"/>
              <a:t>. </a:t>
            </a:r>
            <a:endParaRPr lang="en-US" sz="16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46" y="5710524"/>
            <a:ext cx="1412777" cy="141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2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2" grpId="0"/>
      <p:bldP spid="3" grpId="0"/>
      <p:bldP spid="9" grpId="0"/>
      <p:bldP spid="11" grpId="0"/>
      <p:bldP spid="12" grpId="0"/>
      <p:bldP spid="34" grpId="0"/>
      <p:bldP spid="36" grpId="0"/>
      <p:bldP spid="1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AF3BA7EB-6B37-4396-A87B-7F3A2AABEEB7}"/>
              </a:ext>
            </a:extLst>
          </p:cNvPr>
          <p:cNvSpPr/>
          <p:nvPr/>
        </p:nvSpPr>
        <p:spPr>
          <a:xfrm>
            <a:off x="4313130" y="89735"/>
            <a:ext cx="3442996" cy="65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GRAMMAR</a:t>
            </a:r>
            <a:endParaRPr lang="en-US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35073B8-AD48-4D00-AEB9-98B0F4B11513}"/>
              </a:ext>
            </a:extLst>
          </p:cNvPr>
          <p:cNvSpPr/>
          <p:nvPr/>
        </p:nvSpPr>
        <p:spPr>
          <a:xfrm>
            <a:off x="363893" y="624916"/>
            <a:ext cx="3311979" cy="4385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Making</a:t>
            </a:r>
            <a:r>
              <a:rPr lang="tr-TR" dirty="0" smtClean="0"/>
              <a:t> Simple </a:t>
            </a:r>
            <a:r>
              <a:rPr lang="tr-TR" dirty="0" err="1" smtClean="0"/>
              <a:t>Suggestions</a:t>
            </a:r>
            <a:endParaRPr lang="en-US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C831BA-F1AC-417C-824B-794E17355E88}"/>
              </a:ext>
            </a:extLst>
          </p:cNvPr>
          <p:cNvSpPr txBox="1"/>
          <p:nvPr/>
        </p:nvSpPr>
        <p:spPr>
          <a:xfrm>
            <a:off x="363893" y="1092243"/>
            <a:ext cx="782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 </a:t>
            </a:r>
            <a:r>
              <a:rPr lang="en-US" dirty="0"/>
              <a:t>We use ‘</a:t>
            </a:r>
            <a:r>
              <a:rPr lang="en-US" b="1" dirty="0"/>
              <a:t>should/shouldn’t</a:t>
            </a:r>
            <a:r>
              <a:rPr lang="en-US" dirty="0"/>
              <a:t>’ and </a:t>
            </a:r>
            <a:r>
              <a:rPr lang="en-US" b="1" dirty="0"/>
              <a:t>‘imperatives’ </a:t>
            </a:r>
            <a:r>
              <a:rPr lang="en-US" dirty="0"/>
              <a:t>to make suggestions. </a:t>
            </a:r>
            <a:endParaRPr lang="tr-TR" dirty="0"/>
          </a:p>
        </p:txBody>
      </p:sp>
      <p:graphicFrame>
        <p:nvGraphicFramePr>
          <p:cNvPr id="9" name="Tablo 9">
            <a:extLst>
              <a:ext uri="{FF2B5EF4-FFF2-40B4-BE49-F238E27FC236}">
                <a16:creationId xmlns:a16="http://schemas.microsoft.com/office/drawing/2014/main" id="{180149A2-A84D-4378-88B9-16B3AAA3B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200549"/>
              </p:ext>
            </p:extLst>
          </p:nvPr>
        </p:nvGraphicFramePr>
        <p:xfrm>
          <a:off x="153566" y="2080282"/>
          <a:ext cx="3489648" cy="1838131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9322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945112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785214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</a:tblGrid>
              <a:tr h="1838131"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/>
                        <a:t>I</a:t>
                      </a:r>
                    </a:p>
                    <a:p>
                      <a:pPr algn="ctr"/>
                      <a:r>
                        <a:rPr lang="tr-TR" sz="1600" b="0" dirty="0" err="1"/>
                        <a:t>We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You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They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/>
                        <a:t>He</a:t>
                      </a:r>
                    </a:p>
                    <a:p>
                      <a:pPr algn="ctr"/>
                      <a:r>
                        <a:rPr lang="tr-TR" sz="1600" b="0" dirty="0" err="1"/>
                        <a:t>She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It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r>
                        <a:rPr lang="tr-TR" sz="1600" b="0" dirty="0" err="1" smtClean="0"/>
                        <a:t>should</a:t>
                      </a:r>
                      <a:endParaRPr lang="tr-TR" sz="1600" b="0" dirty="0" smtClean="0"/>
                    </a:p>
                    <a:p>
                      <a:pPr algn="ctr"/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600" b="0" dirty="0"/>
                    </a:p>
                    <a:p>
                      <a:pPr algn="ctr"/>
                      <a:endParaRPr lang="tr-TR" sz="1600" b="0" dirty="0"/>
                    </a:p>
                    <a:p>
                      <a:pPr algn="ctr"/>
                      <a:endParaRPr lang="tr-TR" sz="1600" b="0" dirty="0"/>
                    </a:p>
                    <a:p>
                      <a:pPr algn="ctr"/>
                      <a:r>
                        <a:rPr lang="tr-TR" sz="1600" b="0" dirty="0" err="1" smtClean="0"/>
                        <a:t>see</a:t>
                      </a:r>
                      <a:r>
                        <a:rPr lang="tr-TR" sz="1600" b="0" dirty="0" smtClean="0"/>
                        <a:t> a </a:t>
                      </a:r>
                      <a:r>
                        <a:rPr lang="tr-TR" sz="1600" b="0" dirty="0" err="1" smtClean="0"/>
                        <a:t>doctor</a:t>
                      </a:r>
                      <a:r>
                        <a:rPr lang="tr-TR" sz="1600" b="0" dirty="0" smtClean="0"/>
                        <a:t>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3D0904BA-88C2-40B9-9F58-238625D22A0E}"/>
              </a:ext>
            </a:extLst>
          </p:cNvPr>
          <p:cNvSpPr/>
          <p:nvPr/>
        </p:nvSpPr>
        <p:spPr>
          <a:xfrm>
            <a:off x="456810" y="1529478"/>
            <a:ext cx="2883160" cy="51318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Positive</a:t>
            </a:r>
            <a:r>
              <a:rPr lang="tr-TR" dirty="0"/>
              <a:t> Form</a:t>
            </a:r>
            <a:endParaRPr lang="en-US" dirty="0"/>
          </a:p>
        </p:txBody>
      </p:sp>
      <p:graphicFrame>
        <p:nvGraphicFramePr>
          <p:cNvPr id="13" name="Tablo 9">
            <a:extLst>
              <a:ext uri="{FF2B5EF4-FFF2-40B4-BE49-F238E27FC236}">
                <a16:creationId xmlns:a16="http://schemas.microsoft.com/office/drawing/2014/main" id="{4E25B438-AEAD-4B5C-9390-52FD449DF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83021"/>
              </p:ext>
            </p:extLst>
          </p:nvPr>
        </p:nvGraphicFramePr>
        <p:xfrm>
          <a:off x="3775276" y="2042661"/>
          <a:ext cx="3916420" cy="18956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52184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1177821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  <a:gridCol w="1886415">
                  <a:extLst>
                    <a:ext uri="{9D8B030D-6E8A-4147-A177-3AD203B41FA5}">
                      <a16:colId xmlns:a16="http://schemas.microsoft.com/office/drawing/2014/main" val="3531285625"/>
                    </a:ext>
                  </a:extLst>
                </a:gridCol>
              </a:tblGrid>
              <a:tr h="1895623"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/>
                        <a:t>I</a:t>
                      </a:r>
                    </a:p>
                    <a:p>
                      <a:pPr algn="ctr"/>
                      <a:r>
                        <a:rPr lang="tr-TR" sz="1600" b="0" dirty="0" err="1"/>
                        <a:t>We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You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They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/>
                        <a:t>He</a:t>
                      </a:r>
                    </a:p>
                    <a:p>
                      <a:pPr algn="ctr"/>
                      <a:r>
                        <a:rPr lang="tr-TR" sz="1600" b="0" dirty="0" err="1"/>
                        <a:t>She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It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r>
                        <a:rPr lang="tr-TR" sz="1600" b="0" dirty="0" err="1" smtClean="0"/>
                        <a:t>shouldn’t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600" b="0" dirty="0"/>
                    </a:p>
                    <a:p>
                      <a:pPr algn="ctr"/>
                      <a:endParaRPr lang="tr-TR" sz="1600" b="0" dirty="0"/>
                    </a:p>
                    <a:p>
                      <a:pPr algn="ctr"/>
                      <a:endParaRPr lang="tr-TR" sz="1600" b="0" dirty="0"/>
                    </a:p>
                    <a:p>
                      <a:pPr algn="ctr"/>
                      <a:r>
                        <a:rPr lang="tr-TR" sz="1600" b="0" dirty="0" err="1" smtClean="0"/>
                        <a:t>see</a:t>
                      </a:r>
                      <a:r>
                        <a:rPr lang="tr-TR" sz="1600" b="0" dirty="0" smtClean="0"/>
                        <a:t> a </a:t>
                      </a:r>
                      <a:r>
                        <a:rPr lang="tr-TR" sz="1600" b="0" dirty="0" err="1" smtClean="0"/>
                        <a:t>doctor</a:t>
                      </a:r>
                      <a:r>
                        <a:rPr lang="tr-TR" sz="1600" b="0" dirty="0" smtClean="0"/>
                        <a:t>.</a:t>
                      </a:r>
                      <a:endParaRPr lang="en-US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  <p:sp>
        <p:nvSpPr>
          <p:cNvPr id="15" name="Dikdörtgen 14">
            <a:extLst>
              <a:ext uri="{FF2B5EF4-FFF2-40B4-BE49-F238E27FC236}">
                <a16:creationId xmlns:a16="http://schemas.microsoft.com/office/drawing/2014/main" id="{A6E9155D-E4C5-445C-BAA2-45BEF287A6F9}"/>
              </a:ext>
            </a:extLst>
          </p:cNvPr>
          <p:cNvSpPr/>
          <p:nvPr/>
        </p:nvSpPr>
        <p:spPr>
          <a:xfrm>
            <a:off x="3881359" y="1476709"/>
            <a:ext cx="3704254" cy="5131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Negative</a:t>
            </a:r>
            <a:r>
              <a:rPr lang="tr-TR" dirty="0"/>
              <a:t> Form</a:t>
            </a:r>
            <a:endParaRPr lang="en-US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95FA7CEA-2027-4D03-B032-5DCB1166C05F}"/>
              </a:ext>
            </a:extLst>
          </p:cNvPr>
          <p:cNvSpPr/>
          <p:nvPr/>
        </p:nvSpPr>
        <p:spPr>
          <a:xfrm>
            <a:off x="8307652" y="1529478"/>
            <a:ext cx="3489649" cy="51318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Question</a:t>
            </a:r>
            <a:r>
              <a:rPr lang="tr-TR" dirty="0"/>
              <a:t> Form</a:t>
            </a:r>
            <a:endParaRPr lang="en-US" dirty="0"/>
          </a:p>
        </p:txBody>
      </p:sp>
      <p:graphicFrame>
        <p:nvGraphicFramePr>
          <p:cNvPr id="19" name="Tablo 9">
            <a:extLst>
              <a:ext uri="{FF2B5EF4-FFF2-40B4-BE49-F238E27FC236}">
                <a16:creationId xmlns:a16="http://schemas.microsoft.com/office/drawing/2014/main" id="{01184FF8-A3F4-48E8-87D2-E1A4211C48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6091022"/>
              </p:ext>
            </p:extLst>
          </p:nvPr>
        </p:nvGraphicFramePr>
        <p:xfrm>
          <a:off x="8127002" y="2100580"/>
          <a:ext cx="3546576" cy="1798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33870">
                  <a:extLst>
                    <a:ext uri="{9D8B030D-6E8A-4147-A177-3AD203B41FA5}">
                      <a16:colId xmlns:a16="http://schemas.microsoft.com/office/drawing/2014/main" val="2662245678"/>
                    </a:ext>
                  </a:extLst>
                </a:gridCol>
                <a:gridCol w="1043709">
                  <a:extLst>
                    <a:ext uri="{9D8B030D-6E8A-4147-A177-3AD203B41FA5}">
                      <a16:colId xmlns:a16="http://schemas.microsoft.com/office/drawing/2014/main" val="2372022587"/>
                    </a:ext>
                  </a:extLst>
                </a:gridCol>
                <a:gridCol w="1568997">
                  <a:extLst>
                    <a:ext uri="{9D8B030D-6E8A-4147-A177-3AD203B41FA5}">
                      <a16:colId xmlns:a16="http://schemas.microsoft.com/office/drawing/2014/main" val="1838420362"/>
                    </a:ext>
                  </a:extLst>
                </a:gridCol>
              </a:tblGrid>
              <a:tr h="1666242">
                <a:tc>
                  <a:txBody>
                    <a:bodyPr/>
                    <a:lstStyle/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r>
                        <a:rPr lang="tr-TR" sz="1600" b="0" dirty="0" err="1" smtClean="0"/>
                        <a:t>Should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b="0" dirty="0"/>
                        <a:t>I</a:t>
                      </a:r>
                    </a:p>
                    <a:p>
                      <a:pPr algn="ctr"/>
                      <a:r>
                        <a:rPr lang="tr-TR" sz="1600" b="0" dirty="0" err="1"/>
                        <a:t>we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you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err="1"/>
                        <a:t>they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/>
                        <a:t>he</a:t>
                      </a:r>
                    </a:p>
                    <a:p>
                      <a:pPr algn="ctr"/>
                      <a:r>
                        <a:rPr lang="tr-TR" sz="1600" b="0" dirty="0" err="1"/>
                        <a:t>she</a:t>
                      </a:r>
                      <a:endParaRPr lang="tr-TR" sz="1600" b="0" dirty="0"/>
                    </a:p>
                    <a:p>
                      <a:pPr algn="ctr"/>
                      <a:r>
                        <a:rPr lang="tr-TR" sz="1600" b="0" dirty="0" smtClean="0"/>
                        <a:t>it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r>
                        <a:rPr lang="tr-TR" sz="1600" b="0" dirty="0" err="1" smtClean="0"/>
                        <a:t>see</a:t>
                      </a:r>
                      <a:r>
                        <a:rPr lang="tr-TR" sz="1600" b="0" dirty="0" smtClean="0"/>
                        <a:t> a </a:t>
                      </a:r>
                      <a:r>
                        <a:rPr lang="tr-TR" sz="1600" b="0" dirty="0" err="1" smtClean="0"/>
                        <a:t>doctor</a:t>
                      </a:r>
                      <a:r>
                        <a:rPr lang="tr-TR" sz="1600" b="0" dirty="0" smtClean="0"/>
                        <a:t>?</a:t>
                      </a:r>
                      <a:endParaRPr lang="tr-TR" sz="1600" b="0" dirty="0"/>
                    </a:p>
                    <a:p>
                      <a:pPr algn="ctr"/>
                      <a:endParaRPr lang="tr-TR" sz="1600" b="0" dirty="0"/>
                    </a:p>
                    <a:p>
                      <a:pPr algn="ctr"/>
                      <a:endParaRPr lang="tr-TR" sz="1600" b="0" dirty="0" smtClean="0"/>
                    </a:p>
                    <a:p>
                      <a:pPr algn="ctr"/>
                      <a:endParaRPr lang="tr-TR" sz="1600" b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763336"/>
                  </a:ext>
                </a:extLst>
              </a:tr>
            </a:tbl>
          </a:graphicData>
        </a:graphic>
      </p:graphicFrame>
      <p:sp>
        <p:nvSpPr>
          <p:cNvPr id="20" name="Metin kutusu 19">
            <a:extLst>
              <a:ext uri="{FF2B5EF4-FFF2-40B4-BE49-F238E27FC236}">
                <a16:creationId xmlns:a16="http://schemas.microsoft.com/office/drawing/2014/main" id="{85A792E6-11A4-4283-BBC1-C324853E2C67}"/>
              </a:ext>
            </a:extLst>
          </p:cNvPr>
          <p:cNvSpPr txBox="1"/>
          <p:nvPr/>
        </p:nvSpPr>
        <p:spPr>
          <a:xfrm>
            <a:off x="2094456" y="5311989"/>
            <a:ext cx="86308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 smtClean="0"/>
              <a:t>Have</a:t>
            </a:r>
            <a:r>
              <a:rPr lang="tr-TR" b="1" dirty="0" smtClean="0"/>
              <a:t> a rest.							</a:t>
            </a:r>
            <a:r>
              <a:rPr lang="tr-TR" b="1" dirty="0" smtClean="0">
                <a:solidFill>
                  <a:srgbClr val="FFFF00"/>
                </a:solidFill>
              </a:rPr>
              <a:t>Dinlen.</a:t>
            </a:r>
          </a:p>
          <a:p>
            <a:r>
              <a:rPr lang="tr-TR" b="1" dirty="0" err="1" smtClean="0"/>
              <a:t>Don’t</a:t>
            </a:r>
            <a:r>
              <a:rPr lang="tr-TR" b="1" dirty="0" smtClean="0"/>
              <a:t> </a:t>
            </a:r>
            <a:r>
              <a:rPr lang="tr-TR" b="1" dirty="0" err="1" smtClean="0"/>
              <a:t>drink</a:t>
            </a:r>
            <a:r>
              <a:rPr lang="tr-TR" b="1" dirty="0" smtClean="0"/>
              <a:t> </a:t>
            </a:r>
            <a:r>
              <a:rPr lang="tr-TR" b="1" dirty="0" err="1" smtClean="0"/>
              <a:t>cold</a:t>
            </a:r>
            <a:r>
              <a:rPr lang="tr-TR" b="1" dirty="0" smtClean="0"/>
              <a:t> </a:t>
            </a:r>
            <a:r>
              <a:rPr lang="tr-TR" b="1" dirty="0" err="1" smtClean="0"/>
              <a:t>water</a:t>
            </a:r>
            <a:r>
              <a:rPr lang="tr-TR" b="1" dirty="0" smtClean="0"/>
              <a:t>.				</a:t>
            </a:r>
            <a:r>
              <a:rPr lang="tr-TR" b="1" dirty="0" smtClean="0">
                <a:solidFill>
                  <a:srgbClr val="FFFF00"/>
                </a:solidFill>
              </a:rPr>
              <a:t>Soğuk su içme.</a:t>
            </a:r>
          </a:p>
          <a:p>
            <a:r>
              <a:rPr lang="tr-TR" b="1" dirty="0" err="1" smtClean="0"/>
              <a:t>Visit</a:t>
            </a:r>
            <a:r>
              <a:rPr lang="tr-TR" b="1" dirty="0" smtClean="0"/>
              <a:t> a </a:t>
            </a:r>
            <a:r>
              <a:rPr lang="tr-TR" b="1" dirty="0" err="1" smtClean="0"/>
              <a:t>doctor</a:t>
            </a:r>
            <a:r>
              <a:rPr lang="tr-TR" b="1" dirty="0" smtClean="0"/>
              <a:t>.						</a:t>
            </a:r>
            <a:r>
              <a:rPr lang="tr-TR" b="1" dirty="0" smtClean="0">
                <a:solidFill>
                  <a:srgbClr val="FFFF00"/>
                </a:solidFill>
              </a:rPr>
              <a:t>Doktora git.</a:t>
            </a:r>
          </a:p>
          <a:p>
            <a:r>
              <a:rPr lang="tr-TR" b="1" dirty="0" err="1" smtClean="0"/>
              <a:t>Stay</a:t>
            </a:r>
            <a:r>
              <a:rPr lang="tr-TR" b="1" dirty="0" smtClean="0"/>
              <a:t> in </a:t>
            </a:r>
            <a:r>
              <a:rPr lang="tr-TR" b="1" dirty="0" err="1" smtClean="0"/>
              <a:t>bed</a:t>
            </a:r>
            <a:r>
              <a:rPr lang="tr-TR" b="1" dirty="0" smtClean="0"/>
              <a:t>.							</a:t>
            </a:r>
            <a:r>
              <a:rPr lang="tr-TR" b="1" dirty="0" smtClean="0">
                <a:solidFill>
                  <a:srgbClr val="FFFF00"/>
                </a:solidFill>
              </a:rPr>
              <a:t>Yatakta kal.</a:t>
            </a:r>
          </a:p>
          <a:p>
            <a:r>
              <a:rPr lang="tr-TR" b="1" dirty="0" err="1" smtClean="0"/>
              <a:t>Take</a:t>
            </a:r>
            <a:r>
              <a:rPr lang="tr-TR" b="1" dirty="0" smtClean="0"/>
              <a:t> </a:t>
            </a:r>
            <a:r>
              <a:rPr lang="tr-TR" b="1" dirty="0" err="1" smtClean="0"/>
              <a:t>your</a:t>
            </a:r>
            <a:r>
              <a:rPr lang="tr-TR" b="1" dirty="0" smtClean="0"/>
              <a:t> </a:t>
            </a:r>
            <a:r>
              <a:rPr lang="tr-TR" b="1" dirty="0" err="1" smtClean="0"/>
              <a:t>medicine</a:t>
            </a:r>
            <a:r>
              <a:rPr lang="tr-TR" b="1" dirty="0" smtClean="0"/>
              <a:t>.					</a:t>
            </a:r>
            <a:r>
              <a:rPr lang="tr-TR" b="1" dirty="0" smtClean="0">
                <a:solidFill>
                  <a:srgbClr val="FFFF00"/>
                </a:solidFill>
              </a:rPr>
              <a:t>İlacını al.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2" name="Metin kutusu 1"/>
          <p:cNvSpPr txBox="1"/>
          <p:nvPr/>
        </p:nvSpPr>
        <p:spPr>
          <a:xfrm>
            <a:off x="153566" y="4418013"/>
            <a:ext cx="11060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Yes</a:t>
            </a:r>
            <a:r>
              <a:rPr lang="tr-TR" dirty="0" smtClean="0"/>
              <a:t>, I / </a:t>
            </a:r>
            <a:r>
              <a:rPr lang="tr-TR" dirty="0" err="1"/>
              <a:t>w</a:t>
            </a:r>
            <a:r>
              <a:rPr lang="tr-TR" dirty="0" err="1" smtClean="0"/>
              <a:t>e</a:t>
            </a:r>
            <a:r>
              <a:rPr lang="tr-TR" dirty="0" smtClean="0"/>
              <a:t> / </a:t>
            </a:r>
            <a:r>
              <a:rPr lang="tr-TR" dirty="0" err="1"/>
              <a:t>y</a:t>
            </a:r>
            <a:r>
              <a:rPr lang="tr-TR" dirty="0" err="1" smtClean="0"/>
              <a:t>ou</a:t>
            </a:r>
            <a:r>
              <a:rPr lang="tr-TR" dirty="0" smtClean="0"/>
              <a:t> / </a:t>
            </a:r>
            <a:r>
              <a:rPr lang="tr-TR" dirty="0" err="1"/>
              <a:t>t</a:t>
            </a:r>
            <a:r>
              <a:rPr lang="tr-TR" dirty="0" err="1" smtClean="0"/>
              <a:t>hey</a:t>
            </a:r>
            <a:r>
              <a:rPr lang="tr-TR" dirty="0" smtClean="0"/>
              <a:t> / he / </a:t>
            </a:r>
            <a:r>
              <a:rPr lang="tr-TR" dirty="0" err="1"/>
              <a:t>s</a:t>
            </a:r>
            <a:r>
              <a:rPr lang="tr-TR" dirty="0" err="1" smtClean="0"/>
              <a:t>he</a:t>
            </a:r>
            <a:r>
              <a:rPr lang="tr-TR" dirty="0" smtClean="0"/>
              <a:t> / </a:t>
            </a:r>
            <a:r>
              <a:rPr lang="tr-TR" dirty="0"/>
              <a:t>i</a:t>
            </a:r>
            <a:r>
              <a:rPr lang="tr-TR" dirty="0" smtClean="0"/>
              <a:t>t </a:t>
            </a:r>
            <a:r>
              <a:rPr lang="tr-TR" b="1" dirty="0" err="1" smtClean="0">
                <a:solidFill>
                  <a:srgbClr val="FFFF00"/>
                </a:solidFill>
              </a:rPr>
              <a:t>should</a:t>
            </a:r>
            <a:r>
              <a:rPr lang="tr-TR" dirty="0" smtClean="0"/>
              <a:t>.  </a:t>
            </a:r>
            <a:r>
              <a:rPr lang="tr-TR" dirty="0"/>
              <a:t>	</a:t>
            </a:r>
            <a:r>
              <a:rPr lang="tr-TR" dirty="0" smtClean="0"/>
              <a:t>	No, </a:t>
            </a:r>
            <a:r>
              <a:rPr lang="tr-TR" dirty="0"/>
              <a:t>I / </a:t>
            </a:r>
            <a:r>
              <a:rPr lang="tr-TR" dirty="0" err="1"/>
              <a:t>we</a:t>
            </a:r>
            <a:r>
              <a:rPr lang="tr-TR" dirty="0"/>
              <a:t> / </a:t>
            </a:r>
            <a:r>
              <a:rPr lang="tr-TR" dirty="0" err="1"/>
              <a:t>you</a:t>
            </a:r>
            <a:r>
              <a:rPr lang="tr-TR" dirty="0"/>
              <a:t> / </a:t>
            </a:r>
            <a:r>
              <a:rPr lang="tr-TR" dirty="0" err="1"/>
              <a:t>they</a:t>
            </a:r>
            <a:r>
              <a:rPr lang="tr-TR" dirty="0"/>
              <a:t> / he / </a:t>
            </a:r>
            <a:r>
              <a:rPr lang="tr-TR" dirty="0" err="1"/>
              <a:t>she</a:t>
            </a:r>
            <a:r>
              <a:rPr lang="tr-TR" dirty="0"/>
              <a:t> / it </a:t>
            </a:r>
            <a:r>
              <a:rPr lang="tr-TR" b="1" dirty="0" err="1" smtClean="0">
                <a:solidFill>
                  <a:srgbClr val="FFFF00"/>
                </a:solidFill>
              </a:rPr>
              <a:t>shouldn’t</a:t>
            </a:r>
            <a:r>
              <a:rPr lang="tr-TR" dirty="0" smtClean="0"/>
              <a:t>.</a:t>
            </a:r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456810" y="3991053"/>
            <a:ext cx="4206693" cy="418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 smtClean="0"/>
              <a:t>Short</a:t>
            </a:r>
            <a:r>
              <a:rPr lang="tr-TR" b="1" dirty="0" smtClean="0"/>
              <a:t> </a:t>
            </a:r>
            <a:r>
              <a:rPr lang="tr-TR" b="1" dirty="0" err="1" smtClean="0"/>
              <a:t>Answers</a:t>
            </a:r>
            <a:endParaRPr lang="tr-TR" b="1" dirty="0"/>
          </a:p>
        </p:txBody>
      </p:sp>
      <p:sp>
        <p:nvSpPr>
          <p:cNvPr id="5" name="Dikdörtgen 4"/>
          <p:cNvSpPr/>
          <p:nvPr/>
        </p:nvSpPr>
        <p:spPr>
          <a:xfrm>
            <a:off x="544944" y="4946330"/>
            <a:ext cx="8082221" cy="3862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2400" b="1" dirty="0" err="1" smtClean="0">
                <a:solidFill>
                  <a:srgbClr val="00FF00"/>
                </a:solidFill>
              </a:rPr>
              <a:t>Study</a:t>
            </a:r>
            <a:r>
              <a:rPr lang="tr-TR" sz="2400" b="1" dirty="0" smtClean="0">
                <a:solidFill>
                  <a:srgbClr val="00FF00"/>
                </a:solidFill>
              </a:rPr>
              <a:t> </a:t>
            </a:r>
            <a:r>
              <a:rPr lang="tr-TR" sz="2400" b="1" dirty="0" err="1" smtClean="0">
                <a:solidFill>
                  <a:srgbClr val="00FF00"/>
                </a:solidFill>
              </a:rPr>
              <a:t>the</a:t>
            </a:r>
            <a:r>
              <a:rPr lang="tr-TR" sz="2400" b="1" dirty="0" smtClean="0">
                <a:solidFill>
                  <a:srgbClr val="00FF00"/>
                </a:solidFill>
              </a:rPr>
              <a:t> </a:t>
            </a:r>
            <a:r>
              <a:rPr lang="tr-TR" sz="2400" b="1" dirty="0" err="1" smtClean="0">
                <a:solidFill>
                  <a:srgbClr val="00FF00"/>
                </a:solidFill>
              </a:rPr>
              <a:t>imperative</a:t>
            </a:r>
            <a:r>
              <a:rPr lang="tr-TR" sz="2400" b="1" dirty="0" smtClean="0">
                <a:solidFill>
                  <a:srgbClr val="00FF00"/>
                </a:solidFill>
              </a:rPr>
              <a:t> </a:t>
            </a:r>
            <a:r>
              <a:rPr lang="tr-TR" sz="2400" b="1" dirty="0" err="1" smtClean="0">
                <a:solidFill>
                  <a:srgbClr val="00FF00"/>
                </a:solidFill>
              </a:rPr>
              <a:t>sentences</a:t>
            </a:r>
            <a:r>
              <a:rPr lang="tr-TR" sz="2400" b="1" dirty="0" smtClean="0">
                <a:solidFill>
                  <a:srgbClr val="00FF00"/>
                </a:solidFill>
              </a:rPr>
              <a:t> </a:t>
            </a:r>
            <a:r>
              <a:rPr lang="tr-TR" sz="2400" b="1" dirty="0" err="1" smtClean="0">
                <a:solidFill>
                  <a:srgbClr val="00FF00"/>
                </a:solidFill>
              </a:rPr>
              <a:t>below</a:t>
            </a:r>
            <a:r>
              <a:rPr lang="tr-TR" sz="2400" b="1" dirty="0" smtClean="0">
                <a:solidFill>
                  <a:srgbClr val="00FF00"/>
                </a:solidFill>
              </a:rPr>
              <a:t>.</a:t>
            </a:r>
            <a:endParaRPr lang="tr-TR" sz="24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8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635073B8-AD48-4D00-AEB9-98B0F4B11513}"/>
              </a:ext>
            </a:extLst>
          </p:cNvPr>
          <p:cNvSpPr/>
          <p:nvPr/>
        </p:nvSpPr>
        <p:spPr>
          <a:xfrm>
            <a:off x="235208" y="764496"/>
            <a:ext cx="6235165" cy="55376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/>
              <a:t>Expressing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Ilnesses</a:t>
            </a:r>
            <a:r>
              <a:rPr lang="tr-TR" sz="2000" b="1" dirty="0" smtClean="0"/>
              <a:t>, </a:t>
            </a:r>
            <a:r>
              <a:rPr lang="tr-TR" sz="2000" b="1" dirty="0" err="1" smtClean="0"/>
              <a:t>Needs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Feelings</a:t>
            </a:r>
            <a:endParaRPr lang="en-US" sz="20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C831BA-F1AC-417C-824B-794E17355E88}"/>
              </a:ext>
            </a:extLst>
          </p:cNvPr>
          <p:cNvSpPr txBox="1"/>
          <p:nvPr/>
        </p:nvSpPr>
        <p:spPr>
          <a:xfrm>
            <a:off x="346785" y="1389145"/>
            <a:ext cx="1030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‘ </a:t>
            </a:r>
            <a:r>
              <a:rPr lang="en-US" b="1" dirty="0">
                <a:solidFill>
                  <a:srgbClr val="FFFF00"/>
                </a:solidFill>
              </a:rPr>
              <a:t>feel</a:t>
            </a:r>
            <a:r>
              <a:rPr lang="en-US" b="1" dirty="0"/>
              <a:t> / </a:t>
            </a:r>
            <a:r>
              <a:rPr lang="en-US" b="1" dirty="0">
                <a:solidFill>
                  <a:srgbClr val="FFFF00"/>
                </a:solidFill>
              </a:rPr>
              <a:t>feels</a:t>
            </a:r>
            <a:r>
              <a:rPr lang="en-US" b="1" dirty="0"/>
              <a:t>, </a:t>
            </a:r>
            <a:r>
              <a:rPr lang="en-US" b="1" dirty="0">
                <a:solidFill>
                  <a:srgbClr val="FFFF00"/>
                </a:solidFill>
              </a:rPr>
              <a:t>have</a:t>
            </a:r>
            <a:r>
              <a:rPr lang="en-US" b="1" dirty="0"/>
              <a:t> / </a:t>
            </a:r>
            <a:r>
              <a:rPr lang="en-US" b="1" dirty="0">
                <a:solidFill>
                  <a:srgbClr val="FFFF00"/>
                </a:solidFill>
              </a:rPr>
              <a:t>has</a:t>
            </a:r>
            <a:r>
              <a:rPr lang="en-US" b="1" dirty="0"/>
              <a:t>’ </a:t>
            </a:r>
            <a:r>
              <a:rPr lang="en-US" dirty="0"/>
              <a:t>to express our illnesses, health problems and feelings. 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‘</a:t>
            </a:r>
            <a:r>
              <a:rPr lang="en-US" b="1" dirty="0">
                <a:solidFill>
                  <a:srgbClr val="FFFF00"/>
                </a:solidFill>
              </a:rPr>
              <a:t>need</a:t>
            </a:r>
            <a:r>
              <a:rPr lang="en-US" b="1" dirty="0"/>
              <a:t> / </a:t>
            </a:r>
            <a:r>
              <a:rPr lang="en-US" b="1" dirty="0">
                <a:solidFill>
                  <a:srgbClr val="FFFF00"/>
                </a:solidFill>
              </a:rPr>
              <a:t>needs</a:t>
            </a:r>
            <a:r>
              <a:rPr lang="en-US" dirty="0"/>
              <a:t>’ to express our needs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  <a:r>
              <a:rPr lang="tr-TR" b="1" dirty="0" err="1" smtClean="0"/>
              <a:t>Study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sentences</a:t>
            </a:r>
            <a:r>
              <a:rPr lang="tr-TR" b="1" dirty="0" smtClean="0"/>
              <a:t> </a:t>
            </a:r>
            <a:r>
              <a:rPr lang="tr-TR" b="1" dirty="0" err="1" smtClean="0"/>
              <a:t>below</a:t>
            </a:r>
            <a:r>
              <a:rPr lang="tr-TR" b="1" dirty="0" smtClean="0"/>
              <a:t>.</a:t>
            </a:r>
            <a:endParaRPr lang="tr-TR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835270D2-61CD-42D2-BF0C-3F8E123EA832}"/>
              </a:ext>
            </a:extLst>
          </p:cNvPr>
          <p:cNvSpPr txBox="1"/>
          <p:nvPr/>
        </p:nvSpPr>
        <p:spPr>
          <a:xfrm>
            <a:off x="363893" y="2103119"/>
            <a:ext cx="3870650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      </a:t>
            </a:r>
            <a:r>
              <a:rPr lang="tr-TR" sz="2800" b="1" dirty="0" err="1"/>
              <a:t>Examples</a:t>
            </a:r>
            <a:endParaRPr lang="en-US" b="1" dirty="0"/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C0A9E4B3-18F2-4CE3-AEDE-F13A6B0C3D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6" y="2092233"/>
            <a:ext cx="405666" cy="47229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571" y="553607"/>
            <a:ext cx="2851191" cy="2963738"/>
          </a:xfrm>
          <a:prstGeom prst="rect">
            <a:avLst/>
          </a:prstGeom>
        </p:spPr>
      </p:pic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72772"/>
              </p:ext>
            </p:extLst>
          </p:nvPr>
        </p:nvGraphicFramePr>
        <p:xfrm>
          <a:off x="868250" y="2979110"/>
          <a:ext cx="3008011" cy="30859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08011">
                  <a:extLst>
                    <a:ext uri="{9D8B030D-6E8A-4147-A177-3AD203B41FA5}">
                      <a16:colId xmlns:a16="http://schemas.microsoft.com/office/drawing/2014/main" val="3052400939"/>
                    </a:ext>
                  </a:extLst>
                </a:gridCol>
              </a:tblGrid>
              <a:tr h="3375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 feel cold.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5026531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She feels faint.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399035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He feels tired. 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5053947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I don’t feel alright. 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3968658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She doesn’t feel well. 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1234168"/>
                  </a:ext>
                </a:extLst>
              </a:tr>
              <a:tr h="69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66CC"/>
                          </a:solidFill>
                          <a:effectLst/>
                        </a:rPr>
                        <a:t>A: </a:t>
                      </a:r>
                      <a:r>
                        <a:rPr lang="en-US" sz="1800" b="1" dirty="0">
                          <a:effectLst/>
                        </a:rPr>
                        <a:t>Do you feel alright?</a:t>
                      </a:r>
                      <a:endParaRPr lang="tr-TR" sz="18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FF00"/>
                          </a:solidFill>
                          <a:effectLst/>
                        </a:rPr>
                        <a:t>B: </a:t>
                      </a:r>
                      <a:r>
                        <a:rPr lang="en-US" sz="1800" b="1" dirty="0">
                          <a:effectLst/>
                        </a:rPr>
                        <a:t>Yes, I do.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3002350"/>
                  </a:ext>
                </a:extLst>
              </a:tr>
              <a:tr h="6989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66CC"/>
                          </a:solidFill>
                          <a:effectLst/>
                        </a:rPr>
                        <a:t>A: </a:t>
                      </a:r>
                      <a:r>
                        <a:rPr lang="en-US" sz="1800" b="1" dirty="0">
                          <a:effectLst/>
                        </a:rPr>
                        <a:t>Does she feel faint? </a:t>
                      </a:r>
                      <a:endParaRPr lang="tr-TR" sz="18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FF00"/>
                          </a:solidFill>
                          <a:effectLst/>
                        </a:rPr>
                        <a:t>B: </a:t>
                      </a:r>
                      <a:r>
                        <a:rPr lang="en-US" sz="1800" b="1" dirty="0">
                          <a:effectLst/>
                        </a:rPr>
                        <a:t>No, she doesn’t.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88281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4739261"/>
              </p:ext>
            </p:extLst>
          </p:nvPr>
        </p:nvGraphicFramePr>
        <p:xfrm>
          <a:off x="4323680" y="2979110"/>
          <a:ext cx="3955616" cy="30859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55616">
                  <a:extLst>
                    <a:ext uri="{9D8B030D-6E8A-4147-A177-3AD203B41FA5}">
                      <a16:colId xmlns:a16="http://schemas.microsoft.com/office/drawing/2014/main" val="72774673"/>
                    </a:ext>
                  </a:extLst>
                </a:gridCol>
              </a:tblGrid>
              <a:tr h="247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You have a fever.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239645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He has a headache.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1619662"/>
                  </a:ext>
                </a:extLst>
              </a:tr>
              <a:tr h="3656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He doesn’t have a toothache</a:t>
                      </a:r>
                      <a:r>
                        <a:rPr lang="en-US" sz="1800" b="1" dirty="0" smtClean="0">
                          <a:effectLst/>
                        </a:rPr>
                        <a:t>.</a:t>
                      </a:r>
                      <a:endParaRPr lang="tr-TR" sz="1800" b="1" dirty="0" smtClean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4812618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 have the flu.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96812047"/>
                  </a:ext>
                </a:extLst>
              </a:tr>
              <a:tr h="247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I don’t have a fever.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113596"/>
                  </a:ext>
                </a:extLst>
              </a:tr>
              <a:tr h="6819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A: </a:t>
                      </a:r>
                      <a:r>
                        <a:rPr lang="en-US" sz="1800" b="1" dirty="0">
                          <a:effectLst/>
                        </a:rPr>
                        <a:t>Do you have a sore throat?</a:t>
                      </a:r>
                      <a:endParaRPr lang="tr-TR" sz="18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B: </a:t>
                      </a:r>
                      <a:r>
                        <a:rPr lang="en-US" sz="1800" b="1" dirty="0">
                          <a:effectLst/>
                        </a:rPr>
                        <a:t>No, I don’t.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611627"/>
                  </a:ext>
                </a:extLst>
              </a:tr>
              <a:tr h="7765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00"/>
                          </a:solidFill>
                          <a:effectLst/>
                        </a:rPr>
                        <a:t>A: </a:t>
                      </a:r>
                      <a:r>
                        <a:rPr lang="en-US" sz="1800" b="1" dirty="0">
                          <a:effectLst/>
                        </a:rPr>
                        <a:t>Does he have a headache?</a:t>
                      </a:r>
                      <a:endParaRPr lang="tr-TR" sz="18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B:</a:t>
                      </a:r>
                      <a:r>
                        <a:rPr lang="en-US" sz="1800" b="1" dirty="0">
                          <a:effectLst/>
                        </a:rPr>
                        <a:t> Yes, he does.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651961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553154"/>
              </p:ext>
            </p:extLst>
          </p:nvPr>
        </p:nvGraphicFramePr>
        <p:xfrm>
          <a:off x="8726715" y="2809180"/>
          <a:ext cx="3110789" cy="33766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0789">
                  <a:extLst>
                    <a:ext uri="{9D8B030D-6E8A-4147-A177-3AD203B41FA5}">
                      <a16:colId xmlns:a16="http://schemas.microsoft.com/office/drawing/2014/main" val="2207540342"/>
                    </a:ext>
                  </a:extLst>
                </a:gridCol>
              </a:tblGrid>
              <a:tr h="334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I need a blanket.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5287334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I don’t need a blanket.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44015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You need a tissue.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2512269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He needs a medicine.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727118"/>
                  </a:ext>
                </a:extLst>
              </a:tr>
              <a:tr h="3375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He doesn’t need medicine.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7374700"/>
                  </a:ext>
                </a:extLst>
              </a:tr>
              <a:tr h="698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A: Do you need a blanket?</a:t>
                      </a:r>
                      <a:endParaRPr lang="tr-TR" sz="18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B: Yes, I do.  </a:t>
                      </a:r>
                      <a:endParaRPr lang="tr-T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1533134"/>
                  </a:ext>
                </a:extLst>
              </a:tr>
              <a:tr h="698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A: Does she need a tissue?</a:t>
                      </a:r>
                      <a:endParaRPr lang="tr-TR" sz="1800" b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B: No, she doesn’t. </a:t>
                      </a:r>
                      <a:endParaRPr lang="tr-T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289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463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33AD3F50-503E-4770-B3C4-CEAFC0E67A7E}"/>
              </a:ext>
            </a:extLst>
          </p:cNvPr>
          <p:cNvSpPr/>
          <p:nvPr/>
        </p:nvSpPr>
        <p:spPr>
          <a:xfrm>
            <a:off x="3563785" y="1704495"/>
            <a:ext cx="539947" cy="41705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ED1748-3055-4AEC-B9BF-155DB40CE73B}"/>
              </a:ext>
            </a:extLst>
          </p:cNvPr>
          <p:cNvSpPr/>
          <p:nvPr/>
        </p:nvSpPr>
        <p:spPr>
          <a:xfrm>
            <a:off x="2800505" y="2090028"/>
            <a:ext cx="823734" cy="60729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9FF53-4C87-487F-A662-F7637C7EFA70}"/>
              </a:ext>
            </a:extLst>
          </p:cNvPr>
          <p:cNvSpPr/>
          <p:nvPr/>
        </p:nvSpPr>
        <p:spPr>
          <a:xfrm>
            <a:off x="3783650" y="2542658"/>
            <a:ext cx="457200" cy="41979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308A65-47C5-47F5-B780-3B60770565AF}"/>
              </a:ext>
            </a:extLst>
          </p:cNvPr>
          <p:cNvSpPr/>
          <p:nvPr/>
        </p:nvSpPr>
        <p:spPr>
          <a:xfrm>
            <a:off x="2713053" y="2924577"/>
            <a:ext cx="621039" cy="52164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824264-9A47-4419-8E8B-BB41BF3A5BB1}"/>
              </a:ext>
            </a:extLst>
          </p:cNvPr>
          <p:cNvSpPr/>
          <p:nvPr/>
        </p:nvSpPr>
        <p:spPr>
          <a:xfrm>
            <a:off x="3309774" y="3467470"/>
            <a:ext cx="463938" cy="45077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1971355" y="3919008"/>
            <a:ext cx="623190" cy="35321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BDF515-AFBE-46D0-B88E-18B8319DC5CD}"/>
              </a:ext>
            </a:extLst>
          </p:cNvPr>
          <p:cNvSpPr txBox="1"/>
          <p:nvPr/>
        </p:nvSpPr>
        <p:spPr>
          <a:xfrm>
            <a:off x="1091681" y="956708"/>
            <a:ext cx="565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fill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blanks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D76C5C6-51E6-4495-B6BA-C9A5B9537F9D}"/>
              </a:ext>
            </a:extLst>
          </p:cNvPr>
          <p:cNvSpPr/>
          <p:nvPr/>
        </p:nvSpPr>
        <p:spPr>
          <a:xfrm>
            <a:off x="3918857" y="111967"/>
            <a:ext cx="4450702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EXERCISES</a:t>
            </a:r>
            <a:endParaRPr lang="en-US" b="1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7EE40AD2-D1C2-49A2-B53B-F08BF84D48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1389" l="10000" r="90000">
                        <a14:foregroundMark x1="35000" y1="6944" x2="35000" y2="6944"/>
                        <a14:foregroundMark x1="66571" y1="4444" x2="65857" y2="4444"/>
                        <a14:foregroundMark x1="64857" y1="926" x2="64857" y2="926"/>
                        <a14:foregroundMark x1="47429" y1="51019" x2="47429" y2="51019"/>
                        <a14:foregroundMark x1="49286" y1="77130" x2="49286" y2="77130"/>
                        <a14:foregroundMark x1="70571" y1="81389" x2="70571" y2="81389"/>
                        <a14:foregroundMark x1="46714" y1="85833" x2="46714" y2="85833"/>
                        <a14:foregroundMark x1="50286" y1="86296" x2="53714" y2="84722"/>
                        <a14:foregroundMark x1="51000" y1="74167" x2="50000" y2="72963"/>
                        <a14:foregroundMark x1="49714" y1="76759" x2="48000" y2="75370"/>
                        <a14:foregroundMark x1="65857" y1="80556" x2="65857" y2="81111"/>
                        <a14:foregroundMark x1="45571" y1="80278" x2="50000" y2="81111"/>
                        <a14:foregroundMark x1="81143" y1="91111" x2="81857" y2="91389"/>
                        <a14:foregroundMark x1="67714" y1="78796" x2="67714" y2="78796"/>
                        <a14:foregroundMark x1="64429" y1="80926" x2="67143" y2="84259"/>
                        <a14:foregroundMark x1="44857" y1="77407" x2="47143" y2="82593"/>
                        <a14:foregroundMark x1="51000" y1="22685" x2="50143" y2="23519"/>
                        <a14:backgroundMark x1="60857" y1="1481" x2="61000" y2="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4" y="5348441"/>
            <a:ext cx="978418" cy="150955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A376706-A031-4ED0-9389-87C5360A07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2669">
            <a:off x="1406952" y="5622363"/>
            <a:ext cx="1801639" cy="140527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2898370" y="4352036"/>
            <a:ext cx="508337" cy="4306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06F8E6E-ADB1-4024-A671-31493E53B37D}"/>
              </a:ext>
            </a:extLst>
          </p:cNvPr>
          <p:cNvSpPr txBox="1"/>
          <p:nvPr/>
        </p:nvSpPr>
        <p:spPr>
          <a:xfrm>
            <a:off x="910694" y="1597384"/>
            <a:ext cx="78748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FF0000"/>
                </a:solidFill>
              </a:rPr>
              <a:t>1. Marie</a:t>
            </a:r>
            <a:r>
              <a:rPr lang="tr-TR" sz="2000" b="1" dirty="0"/>
              <a:t>	: </a:t>
            </a:r>
            <a:r>
              <a:rPr lang="tr-TR" dirty="0" err="1" smtClean="0"/>
              <a:t>Does</a:t>
            </a:r>
            <a:r>
              <a:rPr lang="tr-TR" dirty="0" smtClean="0"/>
              <a:t>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b="1" dirty="0" err="1" smtClean="0"/>
              <a:t>feels</a:t>
            </a:r>
            <a:r>
              <a:rPr lang="tr-TR" b="1" dirty="0" smtClean="0"/>
              <a:t> / </a:t>
            </a:r>
            <a:r>
              <a:rPr lang="tr-TR" b="1" dirty="0" err="1" smtClean="0"/>
              <a:t>feel</a:t>
            </a:r>
            <a:r>
              <a:rPr lang="tr-TR" b="1" dirty="0" smtClean="0"/>
              <a:t> </a:t>
            </a:r>
            <a:r>
              <a:rPr lang="tr-TR" dirty="0" err="1" smtClean="0"/>
              <a:t>alright</a:t>
            </a:r>
            <a:r>
              <a:rPr lang="tr-TR" dirty="0"/>
              <a:t>?</a:t>
            </a:r>
            <a:endParaRPr lang="en-US" sz="2000" b="1" dirty="0"/>
          </a:p>
          <a:p>
            <a:pPr>
              <a:lnSpc>
                <a:spcPct val="150000"/>
              </a:lnSpc>
            </a:pPr>
            <a:r>
              <a:rPr lang="tr-TR" sz="2000" b="1" dirty="0" err="1">
                <a:solidFill>
                  <a:srgbClr val="00B0F0"/>
                </a:solidFill>
              </a:rPr>
              <a:t>Lilly</a:t>
            </a:r>
            <a:r>
              <a:rPr lang="tr-TR" b="1" dirty="0"/>
              <a:t>		:</a:t>
            </a:r>
            <a:r>
              <a:rPr lang="tr-TR" dirty="0"/>
              <a:t> </a:t>
            </a:r>
            <a:r>
              <a:rPr lang="tr-TR" dirty="0" smtClean="0"/>
              <a:t>No,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b="1" dirty="0" err="1" smtClean="0"/>
              <a:t>doesn’t</a:t>
            </a:r>
            <a:r>
              <a:rPr lang="tr-TR" dirty="0" smtClean="0"/>
              <a:t> </a:t>
            </a:r>
            <a:r>
              <a:rPr lang="tr-TR" dirty="0" smtClean="0"/>
              <a:t>/ </a:t>
            </a:r>
            <a:r>
              <a:rPr lang="tr-TR" b="1" dirty="0" err="1" smtClean="0"/>
              <a:t>don’t</a:t>
            </a:r>
            <a:r>
              <a:rPr lang="tr-TR" dirty="0" smtClean="0"/>
              <a:t>. </a:t>
            </a:r>
            <a:r>
              <a:rPr lang="tr-TR" dirty="0" err="1" smtClean="0"/>
              <a:t>She</a:t>
            </a:r>
            <a:r>
              <a:rPr lang="tr-TR" dirty="0" smtClean="0"/>
              <a:t> is </a:t>
            </a:r>
            <a:r>
              <a:rPr lang="tr-TR" dirty="0" err="1" smtClean="0"/>
              <a:t>ill</a:t>
            </a:r>
            <a:r>
              <a:rPr lang="tr-TR" dirty="0" smtClean="0"/>
              <a:t>.</a:t>
            </a:r>
            <a:endParaRPr lang="tr-TR" b="1" dirty="0"/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EB6805"/>
                </a:solidFill>
              </a:rPr>
              <a:t>2. </a:t>
            </a:r>
            <a:r>
              <a:rPr lang="tr-TR" b="1" dirty="0" err="1" smtClean="0">
                <a:solidFill>
                  <a:srgbClr val="EB6805"/>
                </a:solidFill>
              </a:rPr>
              <a:t>Zach</a:t>
            </a:r>
            <a:r>
              <a:rPr lang="tr-TR" b="1" dirty="0"/>
              <a:t>	: </a:t>
            </a:r>
            <a:r>
              <a:rPr lang="tr-TR" dirty="0" smtClean="0"/>
              <a:t>I </a:t>
            </a:r>
            <a:r>
              <a:rPr lang="tr-TR" dirty="0" err="1" smtClean="0"/>
              <a:t>think</a:t>
            </a:r>
            <a:r>
              <a:rPr lang="tr-TR" dirty="0" smtClean="0"/>
              <a:t>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should</a:t>
            </a:r>
            <a:r>
              <a:rPr lang="tr-TR" dirty="0" smtClean="0"/>
              <a:t> </a:t>
            </a:r>
            <a:r>
              <a:rPr lang="tr-TR" b="1" dirty="0" err="1" smtClean="0"/>
              <a:t>see</a:t>
            </a:r>
            <a:r>
              <a:rPr lang="tr-TR" b="1" dirty="0" smtClean="0"/>
              <a:t> / </a:t>
            </a:r>
            <a:r>
              <a:rPr lang="tr-TR" b="1" dirty="0" err="1" smtClean="0"/>
              <a:t>seeing</a:t>
            </a:r>
            <a:r>
              <a:rPr lang="tr-TR" b="1" dirty="0" smtClean="0"/>
              <a:t> </a:t>
            </a:r>
            <a:r>
              <a:rPr lang="tr-TR" dirty="0" smtClean="0"/>
              <a:t>a </a:t>
            </a:r>
            <a:r>
              <a:rPr lang="tr-TR" dirty="0" err="1" smtClean="0"/>
              <a:t>doctor</a:t>
            </a:r>
            <a:r>
              <a:rPr lang="tr-TR" dirty="0" smtClean="0"/>
              <a:t>.  </a:t>
            </a:r>
            <a:endParaRPr lang="tr-TR" b="1" dirty="0"/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00B050"/>
                </a:solidFill>
              </a:rPr>
              <a:t>3. Kim</a:t>
            </a:r>
            <a:r>
              <a:rPr lang="tr-TR" b="1" dirty="0"/>
              <a:t>	: </a:t>
            </a:r>
            <a:r>
              <a:rPr lang="tr-TR" dirty="0" smtClean="0"/>
              <a:t>Do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b="1" dirty="0" err="1" smtClean="0"/>
              <a:t>need</a:t>
            </a:r>
            <a:r>
              <a:rPr lang="tr-TR" b="1" dirty="0" smtClean="0"/>
              <a:t> / </a:t>
            </a:r>
            <a:r>
              <a:rPr lang="tr-TR" b="1" dirty="0" err="1" smtClean="0"/>
              <a:t>needs</a:t>
            </a:r>
            <a:r>
              <a:rPr lang="tr-TR" b="1" dirty="0" smtClean="0"/>
              <a:t> </a:t>
            </a:r>
            <a:r>
              <a:rPr lang="tr-TR" dirty="0" smtClean="0"/>
              <a:t>a </a:t>
            </a:r>
            <a:r>
              <a:rPr lang="tr-TR" dirty="0" err="1" smtClean="0"/>
              <a:t>blanket</a:t>
            </a:r>
            <a:r>
              <a:rPr lang="tr-TR" dirty="0"/>
              <a:t>?</a:t>
            </a:r>
            <a:endParaRPr lang="tr-TR" b="1" dirty="0"/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accent6">
                    <a:lumMod val="75000"/>
                  </a:schemeClr>
                </a:solidFill>
              </a:rPr>
              <a:t>Mark</a:t>
            </a:r>
            <a:r>
              <a:rPr lang="tr-TR" b="1" dirty="0"/>
              <a:t>	: </a:t>
            </a:r>
            <a:r>
              <a:rPr lang="tr-TR" dirty="0" err="1" smtClean="0"/>
              <a:t>Yes</a:t>
            </a:r>
            <a:r>
              <a:rPr lang="tr-TR" dirty="0" smtClean="0"/>
              <a:t>, </a:t>
            </a:r>
            <a:r>
              <a:rPr lang="tr-TR" dirty="0" err="1" smtClean="0"/>
              <a:t>please</a:t>
            </a:r>
            <a:r>
              <a:rPr lang="tr-TR" dirty="0" smtClean="0"/>
              <a:t>. I </a:t>
            </a:r>
            <a:r>
              <a:rPr lang="tr-TR" b="1" dirty="0" err="1" smtClean="0"/>
              <a:t>feel</a:t>
            </a:r>
            <a:r>
              <a:rPr lang="tr-TR" b="1" dirty="0" smtClean="0"/>
              <a:t> / </a:t>
            </a:r>
            <a:r>
              <a:rPr lang="tr-TR" b="1" dirty="0" err="1" smtClean="0"/>
              <a:t>feeling</a:t>
            </a:r>
            <a:r>
              <a:rPr lang="tr-TR" b="1" dirty="0" smtClean="0"/>
              <a:t> </a:t>
            </a:r>
            <a:r>
              <a:rPr lang="tr-TR" dirty="0" err="1" smtClean="0"/>
              <a:t>cold</a:t>
            </a:r>
            <a:r>
              <a:rPr lang="tr-TR" dirty="0" smtClean="0"/>
              <a:t>. </a:t>
            </a:r>
            <a:endParaRPr lang="tr-TR" b="1" dirty="0"/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002060"/>
                </a:solidFill>
              </a:rPr>
              <a:t>4. </a:t>
            </a:r>
            <a:r>
              <a:rPr lang="tr-TR" sz="2000" b="1" dirty="0" err="1" smtClean="0">
                <a:solidFill>
                  <a:srgbClr val="002060"/>
                </a:solidFill>
              </a:rPr>
              <a:t>Betty</a:t>
            </a:r>
            <a:r>
              <a:rPr lang="tr-TR" b="1" dirty="0"/>
              <a:t>	: </a:t>
            </a:r>
            <a:r>
              <a:rPr lang="tr-TR" b="1" dirty="0" err="1" smtClean="0"/>
              <a:t>Does</a:t>
            </a:r>
            <a:r>
              <a:rPr lang="tr-TR" dirty="0" smtClean="0"/>
              <a:t> / </a:t>
            </a:r>
            <a:r>
              <a:rPr lang="tr-TR" b="1" dirty="0" smtClean="0"/>
              <a:t>Do</a:t>
            </a:r>
            <a:r>
              <a:rPr lang="tr-TR" dirty="0" smtClean="0"/>
              <a:t> </a:t>
            </a:r>
            <a:r>
              <a:rPr lang="tr-TR" dirty="0" err="1" smtClean="0"/>
              <a:t>your</a:t>
            </a:r>
            <a:r>
              <a:rPr lang="tr-TR" dirty="0" smtClean="0"/>
              <a:t> </a:t>
            </a:r>
            <a:r>
              <a:rPr lang="tr-TR" dirty="0" err="1" smtClean="0"/>
              <a:t>sister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a </a:t>
            </a:r>
            <a:r>
              <a:rPr lang="tr-TR" dirty="0" err="1" smtClean="0"/>
              <a:t>fever</a:t>
            </a:r>
            <a:r>
              <a:rPr lang="tr-TR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tr-TR" sz="2000" b="1" dirty="0" err="1" smtClean="0">
                <a:solidFill>
                  <a:srgbClr val="00B0F0"/>
                </a:solidFill>
              </a:rPr>
              <a:t>Daisy</a:t>
            </a:r>
            <a:r>
              <a:rPr lang="tr-TR" dirty="0"/>
              <a:t> 	: </a:t>
            </a:r>
            <a:r>
              <a:rPr lang="tr-TR" dirty="0" err="1" smtClean="0"/>
              <a:t>Yes</a:t>
            </a:r>
            <a:r>
              <a:rPr lang="tr-TR" dirty="0" smtClean="0"/>
              <a:t>,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b="1" dirty="0" err="1" smtClean="0"/>
              <a:t>does</a:t>
            </a:r>
            <a:r>
              <a:rPr lang="tr-TR" b="1" dirty="0" smtClean="0"/>
              <a:t> </a:t>
            </a:r>
            <a:r>
              <a:rPr lang="tr-TR" b="1" dirty="0" smtClean="0"/>
              <a:t>/ do. </a:t>
            </a:r>
            <a:endParaRPr lang="tr-TR" b="1" dirty="0"/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26" b="90741" l="106" r="37804">
                        <a14:foregroundMark x1="27772" y1="76111" x2="31679" y2="61944"/>
                        <a14:foregroundMark x1="21859" y1="82315" x2="21859" y2="82315"/>
                        <a14:foregroundMark x1="9609" y1="62130" x2="10876" y2="60741"/>
                        <a14:foregroundMark x1="11299" y1="69259" x2="12355" y2="6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36" r="61520" b="8552"/>
          <a:stretch/>
        </p:blipFill>
        <p:spPr>
          <a:xfrm>
            <a:off x="8077803" y="867881"/>
            <a:ext cx="2642640" cy="322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1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4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Tahta Yaz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ppt/theme/theme7.xml><?xml version="1.0" encoding="utf-8"?>
<a:theme xmlns:a="http://schemas.openxmlformats.org/drawingml/2006/main" name="1_İyon">
  <a:themeElements>
    <a:clrScheme name="İy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8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4361</TotalTime>
  <Words>854</Words>
  <Application>Microsoft Office PowerPoint</Application>
  <PresentationFormat>Geniş ekran</PresentationFormat>
  <Paragraphs>331</Paragraphs>
  <Slides>11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15</vt:i4>
      </vt:variant>
      <vt:variant>
        <vt:lpstr>Tema</vt:lpstr>
      </vt:variant>
      <vt:variant>
        <vt:i4>10</vt:i4>
      </vt:variant>
      <vt:variant>
        <vt:lpstr>Slayt Başlıkları</vt:lpstr>
      </vt:variant>
      <vt:variant>
        <vt:i4>11</vt:i4>
      </vt:variant>
    </vt:vector>
  </HeadingPairs>
  <TitlesOfParts>
    <vt:vector size="36" baseType="lpstr">
      <vt:lpstr>Arial</vt:lpstr>
      <vt:lpstr>Arial Rounded MT Bold</vt:lpstr>
      <vt:lpstr>Bookman Old Style</vt:lpstr>
      <vt:lpstr>Calibri</vt:lpstr>
      <vt:lpstr>Calibri Light</vt:lpstr>
      <vt:lpstr>Century Gothic</vt:lpstr>
      <vt:lpstr>Franklin Gothic Book</vt:lpstr>
      <vt:lpstr>Gill Sans MT</vt:lpstr>
      <vt:lpstr>Kristen ITC</vt:lpstr>
      <vt:lpstr>Rockwell</vt:lpstr>
      <vt:lpstr>Rockwell Condensed</vt:lpstr>
      <vt:lpstr>Segoe Print</vt:lpstr>
      <vt:lpstr>Times New Roman</vt:lpstr>
      <vt:lpstr>Wingdings</vt:lpstr>
      <vt:lpstr>Wingdings 3</vt:lpstr>
      <vt:lpstr>İyon</vt:lpstr>
      <vt:lpstr>Duman</vt:lpstr>
      <vt:lpstr>Kırpma</vt:lpstr>
      <vt:lpstr>Galeri</vt:lpstr>
      <vt:lpstr>Tahta Yazı</vt:lpstr>
      <vt:lpstr>Metropolitan</vt:lpstr>
      <vt:lpstr>1_İyon</vt:lpstr>
      <vt:lpstr>Office Teması</vt:lpstr>
      <vt:lpstr>2_İyon</vt:lpstr>
      <vt:lpstr>Damask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salhozdemir@hotmail.com</dc:creator>
  <cp:lastModifiedBy>DELL</cp:lastModifiedBy>
  <cp:revision>359</cp:revision>
  <dcterms:created xsi:type="dcterms:W3CDTF">2020-09-27T22:41:47Z</dcterms:created>
  <dcterms:modified xsi:type="dcterms:W3CDTF">2021-02-04T22:21:19Z</dcterms:modified>
</cp:coreProperties>
</file>