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  <p:sldMasterId id="2147483924" r:id="rId2"/>
    <p:sldMasterId id="2147483936" r:id="rId3"/>
    <p:sldMasterId id="2147483953" r:id="rId4"/>
    <p:sldMasterId id="2147483983" r:id="rId5"/>
    <p:sldMasterId id="2147484019" r:id="rId6"/>
    <p:sldMasterId id="2147484349" r:id="rId7"/>
    <p:sldMasterId id="2147484361" r:id="rId8"/>
    <p:sldMasterId id="2147484378" r:id="rId9"/>
    <p:sldMasterId id="2147484390" r:id="rId10"/>
  </p:sldMasterIdLst>
  <p:notesMasterIdLst>
    <p:notesMasterId r:id="rId24"/>
  </p:notesMasterIdLst>
  <p:handoutMasterIdLst>
    <p:handoutMasterId r:id="rId25"/>
  </p:handoutMasterIdLst>
  <p:sldIdLst>
    <p:sldId id="256" r:id="rId11"/>
    <p:sldId id="257" r:id="rId12"/>
    <p:sldId id="258" r:id="rId13"/>
    <p:sldId id="270" r:id="rId14"/>
    <p:sldId id="271" r:id="rId15"/>
    <p:sldId id="261" r:id="rId16"/>
    <p:sldId id="262" r:id="rId17"/>
    <p:sldId id="269" r:id="rId18"/>
    <p:sldId id="273" r:id="rId19"/>
    <p:sldId id="272" r:id="rId20"/>
    <p:sldId id="267" r:id="rId21"/>
    <p:sldId id="264" r:id="rId22"/>
    <p:sldId id="26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hozdemir@hotmail.com" initials="s" lastIdx="2" clrIdx="0">
    <p:extLst>
      <p:ext uri="{19B8F6BF-5375-455C-9EA6-DF929625EA0E}">
        <p15:presenceInfo xmlns:p15="http://schemas.microsoft.com/office/powerpoint/2012/main" userId="aa6bfe0ed6f9f80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FF00"/>
    <a:srgbClr val="05CFFF"/>
    <a:srgbClr val="EB6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38B1855-1B75-4FBE-930C-398BA8C253C6}" styleName="Tema Uygulanmış Stil 2 - Vurgu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Açık Stil 2 - Vurgu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Orta Stil 3 - Vurgu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2DE63D5-997A-4646-A377-4702673A728D}" styleName="Açık Stil 2 - Vurgu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ema Uygulanmış Stil 1 - Vurgu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Açık Stil 3 - Vurgu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 Uygulanmış Stil 1 - Vurgu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A111915-BE36-4E01-A7E5-04B1672EAD32}" styleName="Açık Stil 2 - Vurgu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Açık Stil 2 - Vurgu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Açık Sti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0A1B5D5-9B99-4C35-A422-299274C87663}" styleName="Orta Stil 1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5256" autoAdjust="0"/>
  </p:normalViewPr>
  <p:slideViewPr>
    <p:cSldViewPr snapToGrid="0">
      <p:cViewPr varScale="1">
        <p:scale>
          <a:sx n="83" d="100"/>
          <a:sy n="83" d="100"/>
        </p:scale>
        <p:origin x="662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:a16="http://schemas.microsoft.com/office/drawing/2014/main" id="{8E3EB196-88EE-4841-A5A9-E77C4F2606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6049423-2D1C-43A5-A18E-69F4A825B8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B7157-60BB-4250-9F23-874A4B04B4ED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1BFE2E8-E27E-4F01-B18C-6C0505133A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36EE28E-9AFA-4C88-981B-48AAD6285A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82674-2D36-426A-B4B9-759E5CC54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29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7E70E-D82A-4058-A257-7EFE9A93E7B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305EF-FEA5-495E-A742-FDA95AF516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64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7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3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76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05EF-FEA5-495E-A742-FDA95AF516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7626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89365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3517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8255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71403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61287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46959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96735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9086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6970874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10600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743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775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10199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010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28235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59979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25208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36838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1336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57064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3551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4278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96817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22601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32317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8717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49893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84820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6927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48623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5039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99719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045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4181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68849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96728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845678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994116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69806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8137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22609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5612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54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945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6299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9654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7651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63BD60-59BA-45DB-AA69-6E51069B2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1200CFD-C58D-4C22-821E-3DC633D74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470EAC-F7E3-477B-9AC8-75BEEA95C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6978301-ABB5-411A-A22B-40A6C130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E30821C-6CDB-4617-A2E8-AE5BAD6F7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2358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1D70F5F-5876-4ECC-8853-E617FD0C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9DFEA38-6A39-4C71-A700-51A5E9ED6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4CA5A9-7606-44EF-B2DE-4811E99C0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F1FA926-7C30-4240-8613-1A39C1A6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DE82848-6F05-43AE-BFBE-7DEBED220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882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3425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F51E484-740A-4582-AAD5-24F49D62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D66AAA9-E284-4B80-8840-1494A777B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CF16149-7567-4B44-94A1-6B191F12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63245C9-3F7A-4364-A291-B6FC8308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442C82-D9AC-4BFF-A36A-AE15DBF7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1505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FAC846-100E-43D0-BB6D-95C3D144B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CC7E45-72A1-4347-AFDA-D91ACC6863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918A3F1-CA4B-4170-AEDE-F81DF5731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D3EDC3E-3450-4A68-B4E9-B87EE2BD0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8D93EB9-E21C-4830-BFBE-0C219F6E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EF4E66F-4A0A-4CB8-B4C4-2E79BE2AB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3391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9AB369-4010-449F-8001-0462B1D9C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56F172E-95C8-4971-8C1C-808EF756C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82F34B-285A-4259-AF1E-F11F05B51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0AEBF5D-96A6-4BD9-82F1-DE8A4B338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51E07E41-DD10-4C82-A959-74F1ABF0C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F8D4EA7-EA2E-4D6E-8EEF-638212646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D836285-D395-47AB-A6A8-AC5F6F323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5924AF8-8246-4A6C-9628-5AB56CC8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4632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A5943C3-5D13-4476-A534-703452B90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724E54D-9299-40DA-8352-C57E4BCFF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0BCB41D-A232-4E1E-912B-D3508722D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0132F6C-33DF-4FFF-808A-C214BC168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7751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3FEC107-79B1-4162-A37C-86FC6D287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7288C20-D6A0-4490-B9C7-806C980B4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91ACABC-E607-4123-9B98-57A3AF4B6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521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623729F-ED99-427A-AB63-A7F11D8C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B2D5675-9969-47F6-936D-DE92B78B2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438A83F-0491-44C8-9F27-0EABA6D48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F461D22-AB9C-4F5A-B4CD-14DD5A93F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BF58E88-58A2-4E20-B6D8-F061B782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596ED-85C2-4C77-94D2-2F3437CED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1782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E906E1-0016-41C0-82B3-E90BCB43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FE8199-4588-43AB-AD68-CF95C64FB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C9C289A-B584-42D4-9E17-EBF5FE22E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A919081-F209-4A41-A505-8AAA3B82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CA5BAE-6CA7-4A99-AA5D-41DA84ECD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34B08EA-6723-4BFB-919F-BBB56B34E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6578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11E904-F4F7-4CFE-B6DF-61C990C9C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9EC2BED-CB70-49AE-A196-6A7992D85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99AA37E-2E77-4F2F-9A5E-0F7B0EE30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CE0FCA4-E663-4292-8DAB-C7638400E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8AE18E-11A6-4A8F-AA5C-CC37C58B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65285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F69E44A0-7B72-419A-AD11-7E1867AB0D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F1598E6-8B5E-4DCD-BC01-6FAED9C887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CB5EBB8-CB17-4C4E-B125-450BB4F86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47079B-E2DC-47FE-BA37-62C810564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69D012A-FE6C-481A-9D4B-57614BD6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8898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7816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8762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6195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6049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67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865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28389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6134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7167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064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9557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554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53393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23169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22313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9889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3588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020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629177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7314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43478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0925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052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6318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42995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1729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157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053358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85117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9217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79063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93442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4829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82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44194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0780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92279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15178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3137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62416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589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50497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7948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8575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096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03842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4949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3751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9918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416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69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08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8595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8308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226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48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04538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8942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366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8787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885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01535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6533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518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9761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6785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623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22438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3257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403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01748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83225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0471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33522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94916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58460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2934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873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24.xml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80647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0775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1" r:id="rId1"/>
    <p:sldLayoutId id="2147484392" r:id="rId2"/>
    <p:sldLayoutId id="2147484393" r:id="rId3"/>
    <p:sldLayoutId id="2147484394" r:id="rId4"/>
    <p:sldLayoutId id="2147484395" r:id="rId5"/>
    <p:sldLayoutId id="2147484396" r:id="rId6"/>
    <p:sldLayoutId id="2147484397" r:id="rId7"/>
    <p:sldLayoutId id="2147484398" r:id="rId8"/>
    <p:sldLayoutId id="2147484399" r:id="rId9"/>
    <p:sldLayoutId id="2147484400" r:id="rId10"/>
    <p:sldLayoutId id="2147484401" r:id="rId11"/>
    <p:sldLayoutId id="2147484402" r:id="rId12"/>
    <p:sldLayoutId id="2147484403" r:id="rId13"/>
    <p:sldLayoutId id="2147484404" r:id="rId14"/>
    <p:sldLayoutId id="2147484405" r:id="rId15"/>
    <p:sldLayoutId id="2147484406" r:id="rId16"/>
    <p:sldLayoutId id="21474844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8219D4CB-EAEB-4233-810E-4BFD2904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0D93976-23E4-4D0B-BE29-623F90208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789FCF6-5685-4B8E-89D1-AE7BB1450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6E57A4-5DFE-4520-8D82-9AF78EAC4E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7183372-C069-42D5-BCE8-46BC89190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699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376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9095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09747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9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498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88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ECF74-F429-417F-B7C0-99B699391B48}" type="datetimeFigureOut">
              <a:rPr lang="tr-TR" smtClean="0"/>
              <a:t>4.03.2021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57E8-B04A-4024-8B3E-4EEDEB532D1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86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www.altinkarne.com/" TargetMode="Externa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6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7.wdp"/><Relationship Id="rId5" Type="http://schemas.openxmlformats.org/officeDocument/2006/relationships/image" Target="../media/image37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72"/>
            <a:ext cx="12192000" cy="6858000"/>
          </a:xfrm>
          <a:prstGeom prst="rect">
            <a:avLst/>
          </a:prstGeom>
        </p:spPr>
      </p:pic>
      <p:sp>
        <p:nvSpPr>
          <p:cNvPr id="29" name="Dikdörtgen 28">
            <a:extLst>
              <a:ext uri="{FF2B5EF4-FFF2-40B4-BE49-F238E27FC236}">
                <a16:creationId xmlns:a16="http://schemas.microsoft.com/office/drawing/2014/main" id="{A7DB60EA-12C3-4410-A7C7-0C5FBBD53BBF}"/>
              </a:ext>
            </a:extLst>
          </p:cNvPr>
          <p:cNvSpPr/>
          <p:nvPr/>
        </p:nvSpPr>
        <p:spPr>
          <a:xfrm>
            <a:off x="2917568" y="5625279"/>
            <a:ext cx="6169187" cy="9423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DAHA FAZLA BU TARZ ETKİNLİK İÇİN </a:t>
            </a:r>
            <a:r>
              <a:rPr lang="tr-TR" b="1" dirty="0">
                <a:solidFill>
                  <a:srgbClr val="00B050"/>
                </a:solidFill>
              </a:rPr>
              <a:t>THE CHAMPION </a:t>
            </a:r>
            <a:r>
              <a:rPr lang="tr-TR" dirty="0"/>
              <a:t>KİTABIMIZIN AKILLI TAHTA UYGULAMASINI </a:t>
            </a:r>
            <a:r>
              <a:rPr lang="tr-TR" dirty="0">
                <a:solidFill>
                  <a:srgbClr val="FF0000"/>
                </a:solidFill>
              </a:rPr>
              <a:t>altinkarne.com </a:t>
            </a:r>
            <a:r>
              <a:rPr lang="tr-TR" dirty="0"/>
              <a:t>SİTEMİZDEN ÜCRETSİZ İNDİREBİLİRSİNİZ.</a:t>
            </a:r>
            <a:endParaRPr lang="en-US" dirty="0"/>
          </a:p>
        </p:txBody>
      </p:sp>
      <p:sp>
        <p:nvSpPr>
          <p:cNvPr id="24" name="Ok: Beşgen 23">
            <a:extLst>
              <a:ext uri="{FF2B5EF4-FFF2-40B4-BE49-F238E27FC236}">
                <a16:creationId xmlns:a16="http://schemas.microsoft.com/office/drawing/2014/main" id="{836F353A-475C-4DA8-B3C5-6E1971B784B1}"/>
              </a:ext>
            </a:extLst>
          </p:cNvPr>
          <p:cNvSpPr/>
          <p:nvPr/>
        </p:nvSpPr>
        <p:spPr>
          <a:xfrm rot="5400000">
            <a:off x="10193448" y="259589"/>
            <a:ext cx="1109719" cy="59054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Resim 62">
            <a:extLst>
              <a:ext uri="{FF2B5EF4-FFF2-40B4-BE49-F238E27FC236}">
                <a16:creationId xmlns:a16="http://schemas.microsoft.com/office/drawing/2014/main" id="{C5DE8DC1-94DE-4CCF-8E69-435E6B4B1E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5425" r="18730" b="5397"/>
          <a:stretch/>
        </p:blipFill>
        <p:spPr>
          <a:xfrm>
            <a:off x="9806648" y="3857254"/>
            <a:ext cx="1883317" cy="2692357"/>
          </a:xfrm>
          <a:prstGeom prst="rect">
            <a:avLst/>
          </a:prstGeom>
          <a:effectLst>
            <a:glow rad="317500">
              <a:srgbClr val="00B050">
                <a:alpha val="34000"/>
              </a:srgbClr>
            </a:glow>
            <a:outerShdw blurRad="50800" dist="50800" dir="5400000" sx="1000" sy="1000" algn="ctr" rotWithShape="0">
              <a:srgbClr val="000000"/>
            </a:outerShdw>
            <a:reflection stA="99000" endPos="0" dist="50800" dir="5400000" sy="-100000" algn="bl" rotWithShape="0"/>
          </a:effectLst>
        </p:spPr>
      </p:pic>
      <p:sp>
        <p:nvSpPr>
          <p:cNvPr id="8" name="Kaydırma: Yatay 7">
            <a:extLst>
              <a:ext uri="{FF2B5EF4-FFF2-40B4-BE49-F238E27FC236}">
                <a16:creationId xmlns:a16="http://schemas.microsoft.com/office/drawing/2014/main" id="{5D6228C8-35AD-4BFF-8E0C-42930856AB01}"/>
              </a:ext>
            </a:extLst>
          </p:cNvPr>
          <p:cNvSpPr/>
          <p:nvPr/>
        </p:nvSpPr>
        <p:spPr>
          <a:xfrm>
            <a:off x="-136985" y="4230883"/>
            <a:ext cx="3607014" cy="1698210"/>
          </a:xfrm>
          <a:prstGeom prst="horizontalScroll">
            <a:avLst/>
          </a:prstGeom>
          <a:solidFill>
            <a:schemeClr val="accent6">
              <a:lumMod val="75000"/>
              <a:alpha val="83000"/>
            </a:schemeClr>
          </a:solidFill>
          <a:ln/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  <a:softEdge rad="12700"/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We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are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going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to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 </a:t>
            </a:r>
            <a:r>
              <a:rPr lang="tr-TR" sz="1600" b="1" dirty="0" err="1">
                <a:solidFill>
                  <a:schemeClr val="tx1"/>
                </a:solidFill>
                <a:latin typeface="Segoe Print" panose="02000600000000000000" pitchFamily="2" charset="0"/>
              </a:rPr>
              <a:t>learn</a:t>
            </a:r>
            <a:r>
              <a:rPr lang="tr-TR" sz="1600" b="1" dirty="0">
                <a:solidFill>
                  <a:schemeClr val="tx1"/>
                </a:solidFill>
                <a:latin typeface="Segoe Print" panose="02000600000000000000" pitchFamily="2" charset="0"/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Giving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explanations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and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reasons</a:t>
            </a:r>
            <a:endParaRPr lang="tr-TR" b="1" dirty="0" smtClean="0">
              <a:solidFill>
                <a:srgbClr val="FFC000"/>
              </a:solidFill>
              <a:latin typeface="Kristen ITC" panose="03050502040202030202" pitchFamily="66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Making</a:t>
            </a:r>
            <a:r>
              <a:rPr lang="tr-TR" b="1" dirty="0" smtClean="0">
                <a:solidFill>
                  <a:srgbClr val="FFC000"/>
                </a:solidFill>
                <a:latin typeface="Kristen ITC" panose="03050502040202030202" pitchFamily="66" charset="0"/>
              </a:rPr>
              <a:t> </a:t>
            </a:r>
            <a:r>
              <a:rPr lang="tr-TR" b="1" dirty="0" err="1" smtClean="0">
                <a:solidFill>
                  <a:srgbClr val="FFC000"/>
                </a:solidFill>
                <a:latin typeface="Kristen ITC" panose="03050502040202030202" pitchFamily="66" charset="0"/>
              </a:rPr>
              <a:t>comparisons</a:t>
            </a:r>
            <a:endParaRPr lang="en-US" b="1" dirty="0">
              <a:solidFill>
                <a:srgbClr val="FFC000"/>
              </a:solidFill>
              <a:latin typeface="Kristen ITC" panose="03050502040202030202" pitchFamily="66" charset="0"/>
            </a:endParaRPr>
          </a:p>
          <a:p>
            <a:pPr algn="ctr"/>
            <a:endParaRPr lang="en-US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5D71F97-0983-422C-A69F-54BDCD45C820}"/>
              </a:ext>
            </a:extLst>
          </p:cNvPr>
          <p:cNvSpPr txBox="1"/>
          <p:nvPr/>
        </p:nvSpPr>
        <p:spPr>
          <a:xfrm>
            <a:off x="2169804" y="249531"/>
            <a:ext cx="8022211" cy="1323439"/>
          </a:xfrm>
          <a:prstGeom prst="rect">
            <a:avLst/>
          </a:prstGeom>
          <a:solidFill>
            <a:schemeClr val="accent5">
              <a:alpha val="78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</a:t>
            </a:r>
            <a:r>
              <a:rPr lang="tr-TR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UNIT</a:t>
            </a:r>
            <a:r>
              <a:rPr lang="tr-TR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tr-TR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r>
              <a:rPr lang="tr-TR" sz="4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tr-TR" sz="4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  <a:p>
            <a:pPr algn="ctr"/>
            <a:r>
              <a:rPr lang="tr-TR" sz="4000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TOURISM</a:t>
            </a:r>
            <a:endParaRPr lang="tr-TR" sz="4000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533C0336-9992-46C3-9095-A970E6D4F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47" y="372008"/>
            <a:ext cx="826042" cy="961706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909" b="87373" l="745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698" t="61818" b="10841"/>
          <a:stretch/>
        </p:blipFill>
        <p:spPr>
          <a:xfrm>
            <a:off x="8415827" y="172228"/>
            <a:ext cx="2110931" cy="18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49" y="150577"/>
            <a:ext cx="9479116" cy="6528843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Dikdörtgen 2"/>
          <p:cNvSpPr/>
          <p:nvPr/>
        </p:nvSpPr>
        <p:spPr>
          <a:xfrm>
            <a:off x="1939636" y="5384800"/>
            <a:ext cx="424873" cy="2309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447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33AD3F50-503E-4770-B3C4-CEAFC0E67A7E}"/>
              </a:ext>
            </a:extLst>
          </p:cNvPr>
          <p:cNvSpPr/>
          <p:nvPr/>
        </p:nvSpPr>
        <p:spPr>
          <a:xfrm>
            <a:off x="3142445" y="1742940"/>
            <a:ext cx="414282" cy="34599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7ED1748-3055-4AEC-B9BF-155DB40CE73B}"/>
              </a:ext>
            </a:extLst>
          </p:cNvPr>
          <p:cNvSpPr/>
          <p:nvPr/>
        </p:nvSpPr>
        <p:spPr>
          <a:xfrm>
            <a:off x="2033795" y="2127902"/>
            <a:ext cx="1295814" cy="44065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4D9FF53-4C87-487F-A662-F7637C7EFA70}"/>
              </a:ext>
            </a:extLst>
          </p:cNvPr>
          <p:cNvSpPr/>
          <p:nvPr/>
        </p:nvSpPr>
        <p:spPr>
          <a:xfrm>
            <a:off x="3132853" y="2550273"/>
            <a:ext cx="1572006" cy="36717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C308A65-47C5-47F5-B780-3B60770565AF}"/>
              </a:ext>
            </a:extLst>
          </p:cNvPr>
          <p:cNvSpPr/>
          <p:nvPr/>
        </p:nvSpPr>
        <p:spPr>
          <a:xfrm>
            <a:off x="6373377" y="2987017"/>
            <a:ext cx="1478535" cy="41216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1824264-9A47-4419-8E8B-BB41BF3A5BB1}"/>
              </a:ext>
            </a:extLst>
          </p:cNvPr>
          <p:cNvSpPr/>
          <p:nvPr/>
        </p:nvSpPr>
        <p:spPr>
          <a:xfrm>
            <a:off x="2681702" y="3696016"/>
            <a:ext cx="630202" cy="48669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2B6ADA7-CB02-4D83-8A8E-7F0B23699CC4}"/>
              </a:ext>
            </a:extLst>
          </p:cNvPr>
          <p:cNvSpPr/>
          <p:nvPr/>
        </p:nvSpPr>
        <p:spPr>
          <a:xfrm>
            <a:off x="1751317" y="4182710"/>
            <a:ext cx="684225" cy="3856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0BDF515-AFBE-46D0-B88E-18B8319DC5CD}"/>
              </a:ext>
            </a:extLst>
          </p:cNvPr>
          <p:cNvSpPr txBox="1"/>
          <p:nvPr/>
        </p:nvSpPr>
        <p:spPr>
          <a:xfrm>
            <a:off x="1091681" y="956708"/>
            <a:ext cx="5654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 smtClean="0"/>
              <a:t>complete</a:t>
            </a:r>
            <a:r>
              <a:rPr lang="tr-TR" b="1" dirty="0" smtClean="0"/>
              <a:t> </a:t>
            </a:r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sentences</a:t>
            </a:r>
            <a:r>
              <a:rPr lang="tr-TR" b="1" dirty="0" smtClean="0"/>
              <a:t>.</a:t>
            </a:r>
            <a:endParaRPr lang="en-US" b="1" dirty="0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ED76C5C6-51E6-4495-B6BA-C9A5B9537F9D}"/>
              </a:ext>
            </a:extLst>
          </p:cNvPr>
          <p:cNvSpPr/>
          <p:nvPr/>
        </p:nvSpPr>
        <p:spPr>
          <a:xfrm>
            <a:off x="3918857" y="111967"/>
            <a:ext cx="4450702" cy="4572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EXERCISES</a:t>
            </a:r>
            <a:endParaRPr lang="en-US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B6ADA7-CB02-4D83-8A8E-7F0B23699CC4}"/>
              </a:ext>
            </a:extLst>
          </p:cNvPr>
          <p:cNvSpPr/>
          <p:nvPr/>
        </p:nvSpPr>
        <p:spPr>
          <a:xfrm>
            <a:off x="6295346" y="4569809"/>
            <a:ext cx="1298150" cy="41224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06F8E6E-ADB1-4024-A671-31493E53B37D}"/>
              </a:ext>
            </a:extLst>
          </p:cNvPr>
          <p:cNvSpPr txBox="1"/>
          <p:nvPr/>
        </p:nvSpPr>
        <p:spPr>
          <a:xfrm>
            <a:off x="855075" y="1586058"/>
            <a:ext cx="787481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/>
              <a:t>1. </a:t>
            </a:r>
            <a:r>
              <a:rPr lang="tr-TR" b="1" dirty="0" err="1" smtClean="0">
                <a:solidFill>
                  <a:srgbClr val="00B050"/>
                </a:solidFill>
              </a:rPr>
              <a:t>Will</a:t>
            </a:r>
            <a:r>
              <a:rPr lang="en-US" b="1" dirty="0" smtClean="0"/>
              <a:t>    : </a:t>
            </a:r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b="1" dirty="0" err="1" smtClean="0"/>
              <a:t>does</a:t>
            </a:r>
            <a:r>
              <a:rPr lang="tr-TR" b="1" dirty="0" smtClean="0"/>
              <a:t> / do </a:t>
            </a:r>
            <a:r>
              <a:rPr lang="tr-TR" dirty="0" err="1" smtClean="0"/>
              <a:t>you</a:t>
            </a:r>
            <a:r>
              <a:rPr lang="tr-TR" dirty="0" smtClean="0"/>
              <a:t> </a:t>
            </a:r>
            <a:r>
              <a:rPr lang="tr-TR" dirty="0" err="1" smtClean="0"/>
              <a:t>think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New Jersey?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   </a:t>
            </a:r>
            <a:r>
              <a:rPr lang="en-US" b="1" dirty="0" smtClean="0"/>
              <a:t> Jim</a:t>
            </a:r>
            <a:r>
              <a:rPr lang="tr-TR" b="1" dirty="0" smtClean="0"/>
              <a:t>     </a:t>
            </a:r>
            <a:r>
              <a:rPr lang="en-US" b="1" dirty="0" smtClean="0"/>
              <a:t> :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my opinion /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guesses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Jersey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incredible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city. 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b="1" dirty="0" smtClean="0"/>
              <a:t>2. </a:t>
            </a:r>
            <a:r>
              <a:rPr lang="tr-TR" b="1" dirty="0" err="1" smtClean="0">
                <a:solidFill>
                  <a:srgbClr val="0070C0"/>
                </a:solidFill>
              </a:rPr>
              <a:t>Drake</a:t>
            </a:r>
            <a:r>
              <a:rPr lang="en-US" b="1" dirty="0" smtClean="0"/>
              <a:t>  : </a:t>
            </a:r>
            <a:r>
              <a:rPr lang="tr-TR" dirty="0" smtClean="0"/>
              <a:t>Is Samsun </a:t>
            </a:r>
            <a:r>
              <a:rPr lang="tr-TR" b="1" dirty="0" err="1" smtClean="0"/>
              <a:t>more</a:t>
            </a:r>
            <a:r>
              <a:rPr lang="tr-TR" b="1" dirty="0" smtClean="0"/>
              <a:t> </a:t>
            </a:r>
            <a:r>
              <a:rPr lang="tr-TR" b="1" dirty="0" err="1" smtClean="0"/>
              <a:t>beautiful</a:t>
            </a:r>
            <a:r>
              <a:rPr lang="tr-TR" b="1" dirty="0" smtClean="0"/>
              <a:t> / </a:t>
            </a:r>
            <a:r>
              <a:rPr lang="tr-TR" b="1" dirty="0" err="1" smtClean="0"/>
              <a:t>beautiful</a:t>
            </a:r>
            <a:r>
              <a:rPr lang="tr-TR" b="1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Konya?</a:t>
            </a:r>
          </a:p>
          <a:p>
            <a:pPr>
              <a:lnSpc>
                <a:spcPct val="150000"/>
              </a:lnSpc>
            </a:pPr>
            <a:r>
              <a:rPr lang="en-US" b="1" dirty="0" smtClean="0"/>
              <a:t>    </a:t>
            </a:r>
            <a:r>
              <a:rPr lang="tr-TR" b="1" dirty="0" err="1" smtClean="0">
                <a:solidFill>
                  <a:srgbClr val="FF0066"/>
                </a:solidFill>
              </a:rPr>
              <a:t>Zach</a:t>
            </a:r>
            <a:r>
              <a:rPr lang="en-US" b="1" dirty="0" smtClean="0"/>
              <a:t> :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interested in natural beauties so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Samsun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charming /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charminger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me. </a:t>
            </a: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002060"/>
                </a:solidFill>
              </a:rPr>
              <a:t>3.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weather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better / more good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tr-TR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Hatay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today. </a:t>
            </a:r>
            <a:endParaRPr lang="tr-TR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tr-TR" b="1" dirty="0" smtClean="0"/>
              <a:t>4. </a:t>
            </a:r>
            <a:r>
              <a:rPr lang="tr-TR" dirty="0" err="1" smtClean="0"/>
              <a:t>Kylie</a:t>
            </a:r>
            <a:r>
              <a:rPr lang="tr-TR" dirty="0" smtClean="0"/>
              <a:t> </a:t>
            </a:r>
            <a:r>
              <a:rPr lang="tr-TR" b="1" dirty="0" err="1" smtClean="0"/>
              <a:t>thinks</a:t>
            </a:r>
            <a:r>
              <a:rPr lang="tr-TR" b="1" dirty="0" smtClean="0"/>
              <a:t> / </a:t>
            </a:r>
            <a:r>
              <a:rPr lang="tr-TR" b="1" dirty="0" err="1" smtClean="0"/>
              <a:t>think</a:t>
            </a:r>
            <a:r>
              <a:rPr lang="tr-TR" b="1" dirty="0" smtClean="0"/>
              <a:t> </a:t>
            </a:r>
            <a:r>
              <a:rPr lang="tr-TR" dirty="0" err="1" smtClean="0"/>
              <a:t>historical</a:t>
            </a:r>
            <a:r>
              <a:rPr lang="tr-TR" dirty="0" smtClean="0"/>
              <a:t> </a:t>
            </a:r>
            <a:r>
              <a:rPr lang="tr-TR" dirty="0" err="1" smtClean="0"/>
              <a:t>places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attractive</a:t>
            </a:r>
            <a:r>
              <a:rPr lang="tr-TR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tr-TR" b="1" dirty="0" smtClean="0"/>
              <a:t>5. </a:t>
            </a:r>
            <a:r>
              <a:rPr lang="tr-TR" dirty="0" smtClean="0"/>
              <a:t>I </a:t>
            </a:r>
            <a:r>
              <a:rPr lang="tr-TR" dirty="0" err="1" smtClean="0"/>
              <a:t>would</a:t>
            </a:r>
            <a:r>
              <a:rPr lang="tr-TR" dirty="0" smtClean="0"/>
              <a:t> </a:t>
            </a:r>
            <a:r>
              <a:rPr lang="tr-TR" dirty="0" err="1" smtClean="0"/>
              <a:t>rather</a:t>
            </a:r>
            <a:r>
              <a:rPr lang="tr-TR" dirty="0" smtClean="0"/>
              <a:t> </a:t>
            </a:r>
            <a:r>
              <a:rPr lang="tr-TR" dirty="0" err="1" smtClean="0"/>
              <a:t>live</a:t>
            </a:r>
            <a:r>
              <a:rPr lang="tr-TR" dirty="0" smtClean="0"/>
              <a:t> in urban </a:t>
            </a:r>
            <a:r>
              <a:rPr lang="tr-TR" dirty="0" err="1" smtClean="0"/>
              <a:t>places</a:t>
            </a:r>
            <a:r>
              <a:rPr lang="tr-TR" dirty="0" smtClean="0"/>
              <a:t> </a:t>
            </a:r>
            <a:r>
              <a:rPr lang="tr-TR" dirty="0" err="1" smtClean="0"/>
              <a:t>because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b="1" dirty="0" err="1" smtClean="0"/>
              <a:t>more</a:t>
            </a:r>
            <a:r>
              <a:rPr lang="tr-TR" b="1" dirty="0" smtClean="0"/>
              <a:t> modern / </a:t>
            </a:r>
            <a:r>
              <a:rPr lang="tr-TR" b="1" dirty="0" err="1" smtClean="0"/>
              <a:t>moderner</a:t>
            </a:r>
            <a:r>
              <a:rPr lang="tr-TR" b="1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rural</a:t>
            </a:r>
            <a:r>
              <a:rPr lang="tr-TR" dirty="0" smtClean="0"/>
              <a:t> </a:t>
            </a:r>
            <a:r>
              <a:rPr lang="tr-TR" dirty="0" err="1" smtClean="0"/>
              <a:t>places</a:t>
            </a:r>
            <a:r>
              <a:rPr lang="tr-TR" dirty="0" smtClean="0"/>
              <a:t>. </a:t>
            </a:r>
            <a:endParaRPr lang="tr-TR" b="1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774" b="10774"/>
          <a:stretch/>
        </p:blipFill>
        <p:spPr>
          <a:xfrm>
            <a:off x="8555384" y="1162195"/>
            <a:ext cx="3014058" cy="237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23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5739F51-BA60-4A45-9FCF-24B195FB6216}"/>
              </a:ext>
            </a:extLst>
          </p:cNvPr>
          <p:cNvSpPr txBox="1"/>
          <p:nvPr/>
        </p:nvSpPr>
        <p:spPr>
          <a:xfrm>
            <a:off x="198175" y="307452"/>
            <a:ext cx="544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2.Put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into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order</a:t>
            </a:r>
            <a:r>
              <a:rPr lang="tr-TR" b="1" dirty="0"/>
              <a:t>.</a:t>
            </a:r>
          </a:p>
          <a:p>
            <a:endParaRPr lang="tr-TR" b="1" dirty="0"/>
          </a:p>
          <a:p>
            <a:endParaRPr lang="en-US" b="1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38B108F1-2B1A-4045-845D-F5EA30AA4B68}"/>
              </a:ext>
            </a:extLst>
          </p:cNvPr>
          <p:cNvSpPr txBox="1"/>
          <p:nvPr/>
        </p:nvSpPr>
        <p:spPr>
          <a:xfrm>
            <a:off x="6523040" y="760669"/>
            <a:ext cx="566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and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mistakes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2DDED0B-3E22-4827-8CD9-7D0E4A668F1A}"/>
              </a:ext>
            </a:extLst>
          </p:cNvPr>
          <p:cNvSpPr txBox="1"/>
          <p:nvPr/>
        </p:nvSpPr>
        <p:spPr>
          <a:xfrm>
            <a:off x="6619348" y="1446946"/>
            <a:ext cx="55458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/>
              <a:t>1. </a:t>
            </a:r>
            <a:r>
              <a:rPr lang="tr-TR" dirty="0" err="1" smtClean="0"/>
              <a:t>Five</a:t>
            </a:r>
            <a:r>
              <a:rPr lang="tr-TR" dirty="0" smtClean="0"/>
              <a:t>-star </a:t>
            </a:r>
            <a:r>
              <a:rPr lang="tr-TR" dirty="0" err="1" smtClean="0"/>
              <a:t>hotels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expensiver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others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 </a:t>
            </a:r>
          </a:p>
          <a:p>
            <a:pPr>
              <a:lnSpc>
                <a:spcPct val="150000"/>
              </a:lnSpc>
            </a:pPr>
            <a:r>
              <a:rPr lang="tr-TR" dirty="0"/>
              <a:t>2. </a:t>
            </a:r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dirty="0" err="1" smtClean="0"/>
              <a:t>does</a:t>
            </a:r>
            <a:r>
              <a:rPr lang="tr-TR" dirty="0" smtClean="0"/>
              <a:t> </a:t>
            </a:r>
            <a:r>
              <a:rPr lang="tr-TR" dirty="0" err="1" smtClean="0"/>
              <a:t>Kylie</a:t>
            </a:r>
            <a:r>
              <a:rPr lang="tr-TR" dirty="0" smtClean="0"/>
              <a:t> </a:t>
            </a:r>
            <a:r>
              <a:rPr lang="tr-TR" dirty="0" err="1" smtClean="0"/>
              <a:t>thinks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ancient</a:t>
            </a:r>
            <a:r>
              <a:rPr lang="tr-TR" dirty="0" smtClean="0"/>
              <a:t> </a:t>
            </a:r>
            <a:r>
              <a:rPr lang="tr-TR" dirty="0" err="1" smtClean="0"/>
              <a:t>cities</a:t>
            </a:r>
            <a:r>
              <a:rPr lang="tr-TR" dirty="0" smtClean="0"/>
              <a:t>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</a:t>
            </a:r>
          </a:p>
          <a:p>
            <a:pPr>
              <a:lnSpc>
                <a:spcPct val="150000"/>
              </a:lnSpc>
            </a:pPr>
            <a:r>
              <a:rPr lang="tr-TR" dirty="0"/>
              <a:t>3</a:t>
            </a:r>
            <a:r>
              <a:rPr lang="tr-TR" dirty="0" smtClean="0"/>
              <a:t>. </a:t>
            </a:r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dirty="0" err="1" smtClean="0"/>
              <a:t>believes</a:t>
            </a:r>
            <a:r>
              <a:rPr lang="tr-TR" dirty="0" smtClean="0"/>
              <a:t> Hatay is </a:t>
            </a:r>
            <a:r>
              <a:rPr lang="tr-TR" dirty="0" err="1" smtClean="0"/>
              <a:t>attractive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her </a:t>
            </a:r>
            <a:r>
              <a:rPr lang="tr-TR" dirty="0" err="1" smtClean="0"/>
              <a:t>city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4. </a:t>
            </a:r>
            <a:r>
              <a:rPr lang="tr-TR" dirty="0" err="1" smtClean="0"/>
              <a:t>Alison</a:t>
            </a:r>
            <a:r>
              <a:rPr lang="tr-TR" dirty="0" smtClean="0"/>
              <a:t> </a:t>
            </a:r>
            <a:r>
              <a:rPr lang="tr-TR" dirty="0" err="1" smtClean="0"/>
              <a:t>think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 is </a:t>
            </a:r>
            <a:r>
              <a:rPr lang="tr-TR" dirty="0" err="1" smtClean="0"/>
              <a:t>incredible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_________________________________________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5. At </a:t>
            </a:r>
            <a:r>
              <a:rPr lang="tr-TR" dirty="0" err="1" smtClean="0"/>
              <a:t>my</a:t>
            </a:r>
            <a:r>
              <a:rPr lang="tr-TR" dirty="0" smtClean="0"/>
              <a:t> </a:t>
            </a:r>
            <a:r>
              <a:rPr lang="tr-TR" dirty="0" err="1" smtClean="0"/>
              <a:t>opinion</a:t>
            </a:r>
            <a:r>
              <a:rPr lang="tr-TR" dirty="0" smtClean="0"/>
              <a:t>, </a:t>
            </a:r>
            <a:r>
              <a:rPr lang="tr-TR" dirty="0" err="1" smtClean="0"/>
              <a:t>seaside</a:t>
            </a:r>
            <a:r>
              <a:rPr lang="tr-TR" dirty="0" smtClean="0"/>
              <a:t> </a:t>
            </a:r>
            <a:r>
              <a:rPr lang="tr-TR" dirty="0" err="1" smtClean="0"/>
              <a:t>hotels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incredible</a:t>
            </a:r>
            <a:r>
              <a:rPr lang="tr-TR" dirty="0" smtClean="0"/>
              <a:t>. 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</a:t>
            </a:r>
            <a:endParaRPr lang="en-US" dirty="0"/>
          </a:p>
        </p:txBody>
      </p:sp>
      <p:cxnSp>
        <p:nvCxnSpPr>
          <p:cNvPr id="10" name="Düz Bağlayıcı 9">
            <a:extLst>
              <a:ext uri="{FF2B5EF4-FFF2-40B4-BE49-F238E27FC236}">
                <a16:creationId xmlns:a16="http://schemas.microsoft.com/office/drawing/2014/main" id="{2ADF151E-4769-4FE7-B426-A8A9762465F1}"/>
              </a:ext>
            </a:extLst>
          </p:cNvPr>
          <p:cNvCxnSpPr>
            <a:cxnSpLocks/>
          </p:cNvCxnSpPr>
          <p:nvPr/>
        </p:nvCxnSpPr>
        <p:spPr>
          <a:xfrm>
            <a:off x="6414417" y="704214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Düz Bağlayıcı 10">
            <a:extLst>
              <a:ext uri="{FF2B5EF4-FFF2-40B4-BE49-F238E27FC236}">
                <a16:creationId xmlns:a16="http://schemas.microsoft.com/office/drawing/2014/main" id="{837CBE6C-F462-42C7-B4AF-89BC0C62A219}"/>
              </a:ext>
            </a:extLst>
          </p:cNvPr>
          <p:cNvCxnSpPr>
            <a:cxnSpLocks/>
          </p:cNvCxnSpPr>
          <p:nvPr/>
        </p:nvCxnSpPr>
        <p:spPr>
          <a:xfrm>
            <a:off x="6506781" y="4817132"/>
            <a:ext cx="0" cy="1486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8EA9DB4C-8975-4406-A804-C878A0D32370}"/>
              </a:ext>
            </a:extLst>
          </p:cNvPr>
          <p:cNvSpPr txBox="1"/>
          <p:nvPr/>
        </p:nvSpPr>
        <p:spPr>
          <a:xfrm>
            <a:off x="6261682" y="2864329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0028A18C-BA0A-4D16-ACEA-5160177F9C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4948" y="2489925"/>
            <a:ext cx="317728" cy="369910"/>
          </a:xfrm>
          <a:prstGeom prst="rect">
            <a:avLst/>
          </a:prstGeom>
        </p:spPr>
      </p:pic>
      <p:cxnSp>
        <p:nvCxnSpPr>
          <p:cNvPr id="55" name="Düz Bağlayıcı 54">
            <a:extLst>
              <a:ext uri="{FF2B5EF4-FFF2-40B4-BE49-F238E27FC236}">
                <a16:creationId xmlns:a16="http://schemas.microsoft.com/office/drawing/2014/main" id="{805B8271-3CCC-406C-AC88-4A284FA9C057}"/>
              </a:ext>
            </a:extLst>
          </p:cNvPr>
          <p:cNvCxnSpPr>
            <a:cxnSpLocks/>
          </p:cNvCxnSpPr>
          <p:nvPr/>
        </p:nvCxnSpPr>
        <p:spPr>
          <a:xfrm flipV="1">
            <a:off x="9113327" y="1871519"/>
            <a:ext cx="1072303" cy="1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6" name="Dikdörtgen 55">
            <a:extLst>
              <a:ext uri="{FF2B5EF4-FFF2-40B4-BE49-F238E27FC236}">
                <a16:creationId xmlns:a16="http://schemas.microsoft.com/office/drawing/2014/main" id="{3E580DE4-687B-48D0-93BE-69FD224A2C9F}"/>
              </a:ext>
            </a:extLst>
          </p:cNvPr>
          <p:cNvSpPr/>
          <p:nvPr/>
        </p:nvSpPr>
        <p:spPr>
          <a:xfrm>
            <a:off x="7200723" y="1878290"/>
            <a:ext cx="1912603" cy="299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expensive</a:t>
            </a:r>
            <a:endParaRPr lang="en-US" dirty="0"/>
          </a:p>
        </p:txBody>
      </p:sp>
      <p:cxnSp>
        <p:nvCxnSpPr>
          <p:cNvPr id="57" name="Düz Bağlayıcı 56">
            <a:extLst>
              <a:ext uri="{FF2B5EF4-FFF2-40B4-BE49-F238E27FC236}">
                <a16:creationId xmlns:a16="http://schemas.microsoft.com/office/drawing/2014/main" id="{9398D92C-9F41-42C3-B351-060A425433A1}"/>
              </a:ext>
            </a:extLst>
          </p:cNvPr>
          <p:cNvCxnSpPr>
            <a:cxnSpLocks/>
          </p:cNvCxnSpPr>
          <p:nvPr/>
        </p:nvCxnSpPr>
        <p:spPr>
          <a:xfrm flipV="1">
            <a:off x="8825948" y="2669310"/>
            <a:ext cx="622854" cy="2236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Dikdörtgen 59">
            <a:extLst>
              <a:ext uri="{FF2B5EF4-FFF2-40B4-BE49-F238E27FC236}">
                <a16:creationId xmlns:a16="http://schemas.microsoft.com/office/drawing/2014/main" id="{0F18DDEB-1F05-4BFF-BD6B-BEA72414ED66}"/>
              </a:ext>
            </a:extLst>
          </p:cNvPr>
          <p:cNvSpPr/>
          <p:nvPr/>
        </p:nvSpPr>
        <p:spPr>
          <a:xfrm>
            <a:off x="7043400" y="2729066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think</a:t>
            </a:r>
            <a:endParaRPr lang="en-US" dirty="0"/>
          </a:p>
        </p:txBody>
      </p:sp>
      <p:cxnSp>
        <p:nvCxnSpPr>
          <p:cNvPr id="61" name="Düz Bağlayıcı 60">
            <a:extLst>
              <a:ext uri="{FF2B5EF4-FFF2-40B4-BE49-F238E27FC236}">
                <a16:creationId xmlns:a16="http://schemas.microsoft.com/office/drawing/2014/main" id="{F2016AA8-2D45-45ED-AC69-3E53805FC2D8}"/>
              </a:ext>
            </a:extLst>
          </p:cNvPr>
          <p:cNvCxnSpPr>
            <a:cxnSpLocks/>
          </p:cNvCxnSpPr>
          <p:nvPr/>
        </p:nvCxnSpPr>
        <p:spPr>
          <a:xfrm>
            <a:off x="9298193" y="3495536"/>
            <a:ext cx="1008685" cy="2055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E4E3027-03FD-43BA-9AB5-D376D565BA3B}"/>
              </a:ext>
            </a:extLst>
          </p:cNvPr>
          <p:cNvSpPr/>
          <p:nvPr/>
        </p:nvSpPr>
        <p:spPr>
          <a:xfrm>
            <a:off x="7089713" y="3580615"/>
            <a:ext cx="1925078" cy="2955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attractive</a:t>
            </a:r>
            <a:endParaRPr lang="en-US" dirty="0"/>
          </a:p>
        </p:txBody>
      </p:sp>
      <p:cxnSp>
        <p:nvCxnSpPr>
          <p:cNvPr id="64" name="Düz Bağlayıcı 63">
            <a:extLst>
              <a:ext uri="{FF2B5EF4-FFF2-40B4-BE49-F238E27FC236}">
                <a16:creationId xmlns:a16="http://schemas.microsoft.com/office/drawing/2014/main" id="{4A2354F0-3655-494A-A879-D10DC08E5CB9}"/>
              </a:ext>
            </a:extLst>
          </p:cNvPr>
          <p:cNvCxnSpPr>
            <a:cxnSpLocks/>
          </p:cNvCxnSpPr>
          <p:nvPr/>
        </p:nvCxnSpPr>
        <p:spPr>
          <a:xfrm>
            <a:off x="7680600" y="4343047"/>
            <a:ext cx="583342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6" name="Dikdörtgen 65">
            <a:extLst>
              <a:ext uri="{FF2B5EF4-FFF2-40B4-BE49-F238E27FC236}">
                <a16:creationId xmlns:a16="http://schemas.microsoft.com/office/drawing/2014/main" id="{5C5C6565-971A-4179-B7B4-BF0B614FD042}"/>
              </a:ext>
            </a:extLst>
          </p:cNvPr>
          <p:cNvSpPr/>
          <p:nvPr/>
        </p:nvSpPr>
        <p:spPr>
          <a:xfrm>
            <a:off x="7115323" y="4392647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thinks</a:t>
            </a:r>
            <a:endParaRPr lang="en-US" dirty="0"/>
          </a:p>
        </p:txBody>
      </p:sp>
      <p:cxnSp>
        <p:nvCxnSpPr>
          <p:cNvPr id="67" name="Düz Bağlayıcı 66">
            <a:extLst>
              <a:ext uri="{FF2B5EF4-FFF2-40B4-BE49-F238E27FC236}">
                <a16:creationId xmlns:a16="http://schemas.microsoft.com/office/drawing/2014/main" id="{35725102-22B0-452C-BF7C-662A1103C486}"/>
              </a:ext>
            </a:extLst>
          </p:cNvPr>
          <p:cNvCxnSpPr>
            <a:cxnSpLocks/>
          </p:cNvCxnSpPr>
          <p:nvPr/>
        </p:nvCxnSpPr>
        <p:spPr>
          <a:xfrm>
            <a:off x="6963117" y="5160558"/>
            <a:ext cx="206829" cy="181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9" name="Dikdörtgen 68">
            <a:extLst>
              <a:ext uri="{FF2B5EF4-FFF2-40B4-BE49-F238E27FC236}">
                <a16:creationId xmlns:a16="http://schemas.microsoft.com/office/drawing/2014/main" id="{636811B4-B95D-4E3B-8119-EBFB1F57602B}"/>
              </a:ext>
            </a:extLst>
          </p:cNvPr>
          <p:cNvSpPr/>
          <p:nvPr/>
        </p:nvSpPr>
        <p:spPr>
          <a:xfrm>
            <a:off x="7183076" y="5242003"/>
            <a:ext cx="1170310" cy="2705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In</a:t>
            </a:r>
            <a:endParaRPr lang="en-US" dirty="0"/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1A53111D-EC4B-4BBD-82C3-950A5490527F}"/>
              </a:ext>
            </a:extLst>
          </p:cNvPr>
          <p:cNvSpPr txBox="1"/>
          <p:nvPr/>
        </p:nvSpPr>
        <p:spPr>
          <a:xfrm>
            <a:off x="30194" y="648337"/>
            <a:ext cx="6623580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 smtClean="0"/>
              <a:t>1. </a:t>
            </a:r>
            <a:r>
              <a:rPr lang="en-US" dirty="0" smtClean="0"/>
              <a:t>tourist </a:t>
            </a:r>
            <a:r>
              <a:rPr lang="en-US" dirty="0"/>
              <a:t>attractions / than / </a:t>
            </a:r>
            <a:r>
              <a:rPr lang="tr-TR" dirty="0" smtClean="0"/>
              <a:t>Selanik</a:t>
            </a:r>
            <a:r>
              <a:rPr lang="en-US" dirty="0" smtClean="0"/>
              <a:t> </a:t>
            </a:r>
            <a:r>
              <a:rPr lang="en-US" dirty="0"/>
              <a:t>has </a:t>
            </a:r>
            <a:r>
              <a:rPr lang="en-US" dirty="0" smtClean="0"/>
              <a:t>/ </a:t>
            </a:r>
            <a:r>
              <a:rPr lang="tr-TR" dirty="0" err="1" smtClean="0"/>
              <a:t>Mumbai</a:t>
            </a:r>
            <a:r>
              <a:rPr lang="en-US" dirty="0" smtClean="0"/>
              <a:t> </a:t>
            </a:r>
            <a:r>
              <a:rPr lang="en-US" dirty="0"/>
              <a:t>/ more</a:t>
            </a:r>
            <a:r>
              <a:rPr lang="en-US" dirty="0" smtClean="0"/>
              <a:t>.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____________________________________________  </a:t>
            </a:r>
          </a:p>
          <a:p>
            <a:pPr>
              <a:lnSpc>
                <a:spcPct val="150000"/>
              </a:lnSpc>
            </a:pPr>
            <a:r>
              <a:rPr lang="tr-TR" dirty="0" smtClean="0"/>
              <a:t>2</a:t>
            </a:r>
            <a:r>
              <a:rPr lang="tr-TR" dirty="0"/>
              <a:t>. </a:t>
            </a:r>
            <a:r>
              <a:rPr lang="tr-TR" dirty="0" smtClean="0"/>
              <a:t>s</a:t>
            </a:r>
            <a:r>
              <a:rPr lang="en-US" dirty="0" smtClean="0"/>
              <a:t>he </a:t>
            </a:r>
            <a:r>
              <a:rPr lang="en-US" dirty="0"/>
              <a:t>/ holidays / believes / </a:t>
            </a:r>
            <a:r>
              <a:rPr lang="tr-TR" dirty="0" err="1" smtClean="0"/>
              <a:t>amazing</a:t>
            </a:r>
            <a:r>
              <a:rPr lang="en-US" dirty="0" smtClean="0"/>
              <a:t> </a:t>
            </a:r>
            <a:r>
              <a:rPr lang="en-US" dirty="0"/>
              <a:t>/ </a:t>
            </a:r>
            <a:r>
              <a:rPr lang="tr-TR" dirty="0" err="1" smtClean="0"/>
              <a:t>cultural</a:t>
            </a:r>
            <a:r>
              <a:rPr lang="en-US" dirty="0" smtClean="0"/>
              <a:t> </a:t>
            </a:r>
            <a:r>
              <a:rPr lang="en-US" dirty="0"/>
              <a:t>/ are.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___________________________________________________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3. </a:t>
            </a:r>
            <a:r>
              <a:rPr lang="tr-TR" dirty="0" smtClean="0"/>
              <a:t>is / </a:t>
            </a:r>
            <a:r>
              <a:rPr lang="tr-TR" dirty="0" err="1" smtClean="0"/>
              <a:t>more</a:t>
            </a:r>
            <a:r>
              <a:rPr lang="tr-TR" dirty="0" smtClean="0"/>
              <a:t> /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Dorothy</a:t>
            </a:r>
            <a:r>
              <a:rPr lang="tr-TR" dirty="0" smtClean="0"/>
              <a:t> / </a:t>
            </a:r>
            <a:r>
              <a:rPr lang="tr-TR" dirty="0" err="1" smtClean="0"/>
              <a:t>successful</a:t>
            </a:r>
            <a:r>
              <a:rPr lang="tr-TR" dirty="0" smtClean="0"/>
              <a:t> / Marta.  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</a:p>
          <a:p>
            <a:pPr>
              <a:lnSpc>
                <a:spcPct val="150000"/>
              </a:lnSpc>
            </a:pPr>
            <a:r>
              <a:rPr lang="tr-TR" dirty="0"/>
              <a:t>4. </a:t>
            </a:r>
            <a:r>
              <a:rPr lang="tr-TR" dirty="0" err="1" smtClean="0"/>
              <a:t>opinion</a:t>
            </a:r>
            <a:r>
              <a:rPr lang="tr-TR" dirty="0" smtClean="0"/>
              <a:t> / </a:t>
            </a:r>
            <a:r>
              <a:rPr lang="tr-TR" dirty="0" err="1" smtClean="0"/>
              <a:t>rural</a:t>
            </a:r>
            <a:r>
              <a:rPr lang="tr-TR" dirty="0" smtClean="0"/>
              <a:t> / </a:t>
            </a:r>
            <a:r>
              <a:rPr lang="tr-TR" dirty="0" err="1" smtClean="0"/>
              <a:t>are</a:t>
            </a:r>
            <a:r>
              <a:rPr lang="tr-TR" dirty="0" smtClean="0"/>
              <a:t> / </a:t>
            </a:r>
            <a:r>
              <a:rPr lang="tr-TR" dirty="0" err="1" smtClean="0"/>
              <a:t>places</a:t>
            </a:r>
            <a:r>
              <a:rPr lang="tr-TR" dirty="0" smtClean="0"/>
              <a:t> / in / </a:t>
            </a:r>
            <a:r>
              <a:rPr lang="tr-TR" dirty="0" err="1" smtClean="0"/>
              <a:t>attractive</a:t>
            </a:r>
            <a:r>
              <a:rPr lang="tr-TR" dirty="0"/>
              <a:t> </a:t>
            </a:r>
            <a:r>
              <a:rPr lang="tr-TR" dirty="0" smtClean="0"/>
              <a:t>/ her.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5. </a:t>
            </a:r>
            <a:r>
              <a:rPr lang="tr-TR" dirty="0" err="1" smtClean="0"/>
              <a:t>about</a:t>
            </a:r>
            <a:r>
              <a:rPr lang="tr-TR" dirty="0" smtClean="0"/>
              <a:t> / </a:t>
            </a:r>
            <a:r>
              <a:rPr lang="tr-TR" dirty="0" err="1" smtClean="0"/>
              <a:t>think</a:t>
            </a:r>
            <a:r>
              <a:rPr lang="tr-TR" dirty="0" smtClean="0"/>
              <a:t> / </a:t>
            </a:r>
            <a:r>
              <a:rPr lang="tr-TR" dirty="0" err="1" smtClean="0"/>
              <a:t>what</a:t>
            </a:r>
            <a:r>
              <a:rPr lang="tr-TR" dirty="0" smtClean="0"/>
              <a:t> / </a:t>
            </a:r>
            <a:r>
              <a:rPr lang="tr-TR" dirty="0" err="1" smtClean="0"/>
              <a:t>does</a:t>
            </a:r>
            <a:r>
              <a:rPr lang="tr-TR" dirty="0" smtClean="0"/>
              <a:t> / he / </a:t>
            </a:r>
            <a:r>
              <a:rPr lang="tr-TR" dirty="0" err="1" smtClean="0"/>
              <a:t>cruise</a:t>
            </a:r>
            <a:r>
              <a:rPr lang="tr-TR" dirty="0" smtClean="0"/>
              <a:t> </a:t>
            </a:r>
            <a:r>
              <a:rPr lang="tr-TR" dirty="0" err="1" smtClean="0"/>
              <a:t>holidays</a:t>
            </a:r>
            <a:r>
              <a:rPr lang="tr-TR" dirty="0" smtClean="0"/>
              <a:t>?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/>
              <a:t>______________________________________ 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6. </a:t>
            </a:r>
            <a:r>
              <a:rPr lang="tr-TR" dirty="0" err="1" smtClean="0"/>
              <a:t>cheaper</a:t>
            </a:r>
            <a:r>
              <a:rPr lang="tr-TR" dirty="0" smtClean="0"/>
              <a:t> / </a:t>
            </a:r>
            <a:r>
              <a:rPr lang="tr-TR" dirty="0" err="1" smtClean="0"/>
              <a:t>boutique</a:t>
            </a:r>
            <a:r>
              <a:rPr lang="tr-TR" dirty="0" smtClean="0"/>
              <a:t> / </a:t>
            </a:r>
            <a:r>
              <a:rPr lang="tr-TR" dirty="0" err="1" smtClean="0"/>
              <a:t>are</a:t>
            </a:r>
            <a:r>
              <a:rPr lang="tr-TR" dirty="0" smtClean="0"/>
              <a:t> / </a:t>
            </a:r>
            <a:r>
              <a:rPr lang="tr-TR" dirty="0" err="1" smtClean="0"/>
              <a:t>hotels</a:t>
            </a:r>
            <a:r>
              <a:rPr lang="tr-TR" dirty="0" smtClean="0"/>
              <a:t> /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inclusive</a:t>
            </a:r>
            <a:r>
              <a:rPr lang="tr-TR" dirty="0" smtClean="0"/>
              <a:t> </a:t>
            </a:r>
            <a:r>
              <a:rPr lang="tr-TR" dirty="0" err="1" smtClean="0"/>
              <a:t>hotels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__________________________________________________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tr-TR" dirty="0"/>
              <a:t>7. </a:t>
            </a:r>
            <a:r>
              <a:rPr lang="tr-TR" dirty="0" err="1" smtClean="0"/>
              <a:t>guess</a:t>
            </a:r>
            <a:r>
              <a:rPr lang="tr-TR" dirty="0" smtClean="0"/>
              <a:t> / </a:t>
            </a:r>
            <a:r>
              <a:rPr lang="tr-TR" dirty="0" err="1" smtClean="0"/>
              <a:t>historical</a:t>
            </a:r>
            <a:r>
              <a:rPr lang="tr-TR" dirty="0" smtClean="0"/>
              <a:t> / I / </a:t>
            </a:r>
            <a:r>
              <a:rPr lang="tr-TR" dirty="0" err="1" smtClean="0"/>
              <a:t>places</a:t>
            </a:r>
            <a:r>
              <a:rPr lang="tr-TR" dirty="0" smtClean="0"/>
              <a:t> / </a:t>
            </a:r>
            <a:r>
              <a:rPr lang="tr-TR" dirty="0" err="1" smtClean="0"/>
              <a:t>worth</a:t>
            </a:r>
            <a:r>
              <a:rPr lang="tr-TR" dirty="0" smtClean="0"/>
              <a:t> </a:t>
            </a:r>
            <a:r>
              <a:rPr lang="tr-TR" dirty="0" err="1" smtClean="0"/>
              <a:t>seeing</a:t>
            </a:r>
            <a:r>
              <a:rPr lang="tr-TR" dirty="0" smtClean="0"/>
              <a:t> / </a:t>
            </a:r>
            <a:r>
              <a:rPr lang="tr-TR" dirty="0" err="1" smtClean="0"/>
              <a:t>are</a:t>
            </a:r>
            <a:r>
              <a:rPr lang="tr-TR" dirty="0" smtClean="0"/>
              <a:t>.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dirty="0" smtClean="0"/>
              <a:t>_____________________________________________</a:t>
            </a:r>
            <a:endParaRPr lang="en-US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2AD91766-BE81-491F-9AA1-43D2190CA8CC}"/>
              </a:ext>
            </a:extLst>
          </p:cNvPr>
          <p:cNvSpPr/>
          <p:nvPr/>
        </p:nvSpPr>
        <p:spPr>
          <a:xfrm>
            <a:off x="469206" y="1083835"/>
            <a:ext cx="5643359" cy="2833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Selanik has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tourist</a:t>
            </a:r>
            <a:r>
              <a:rPr lang="tr-TR" dirty="0" smtClean="0"/>
              <a:t> </a:t>
            </a:r>
            <a:r>
              <a:rPr lang="tr-TR" dirty="0" err="1" smtClean="0"/>
              <a:t>attractions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Mumbai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CC5B7F93-889A-4DF8-A8D2-CBED4CA51B09}"/>
              </a:ext>
            </a:extLst>
          </p:cNvPr>
          <p:cNvSpPr/>
          <p:nvPr/>
        </p:nvSpPr>
        <p:spPr>
          <a:xfrm>
            <a:off x="376187" y="1871519"/>
            <a:ext cx="5404820" cy="31278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She</a:t>
            </a:r>
            <a:r>
              <a:rPr lang="tr-TR" dirty="0" smtClean="0"/>
              <a:t> </a:t>
            </a:r>
            <a:r>
              <a:rPr lang="tr-TR" dirty="0" err="1" smtClean="0"/>
              <a:t>believes</a:t>
            </a:r>
            <a:r>
              <a:rPr lang="tr-TR" dirty="0" smtClean="0"/>
              <a:t> </a:t>
            </a:r>
            <a:r>
              <a:rPr lang="tr-TR" dirty="0" err="1" smtClean="0"/>
              <a:t>cultural</a:t>
            </a:r>
            <a:r>
              <a:rPr lang="tr-TR" dirty="0" smtClean="0"/>
              <a:t> </a:t>
            </a:r>
            <a:r>
              <a:rPr lang="tr-TR" dirty="0" err="1" smtClean="0"/>
              <a:t>holidays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amazing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9B79DD88-FD09-41A3-A8A5-B3419677D592}"/>
              </a:ext>
            </a:extLst>
          </p:cNvPr>
          <p:cNvSpPr/>
          <p:nvPr/>
        </p:nvSpPr>
        <p:spPr>
          <a:xfrm>
            <a:off x="277143" y="2750067"/>
            <a:ext cx="4838290" cy="285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Marta is </a:t>
            </a:r>
            <a:r>
              <a:rPr lang="tr-TR" dirty="0" err="1" smtClean="0"/>
              <a:t>more</a:t>
            </a:r>
            <a:r>
              <a:rPr lang="tr-TR" dirty="0" smtClean="0"/>
              <a:t> </a:t>
            </a:r>
            <a:r>
              <a:rPr lang="tr-TR" dirty="0" err="1" smtClean="0"/>
              <a:t>successful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Dorothy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BD09D8B4-092E-47EA-BA7D-86E10464E383}"/>
              </a:ext>
            </a:extLst>
          </p:cNvPr>
          <p:cNvSpPr/>
          <p:nvPr/>
        </p:nvSpPr>
        <p:spPr>
          <a:xfrm>
            <a:off x="304534" y="3495536"/>
            <a:ext cx="4968817" cy="35560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In</a:t>
            </a:r>
            <a:r>
              <a:rPr lang="tr-TR" dirty="0" smtClean="0"/>
              <a:t> her </a:t>
            </a:r>
            <a:r>
              <a:rPr lang="tr-TR" dirty="0" err="1" smtClean="0"/>
              <a:t>opinion</a:t>
            </a:r>
            <a:r>
              <a:rPr lang="tr-TR" dirty="0" smtClean="0"/>
              <a:t>, </a:t>
            </a:r>
            <a:r>
              <a:rPr lang="tr-TR" dirty="0" err="1" smtClean="0"/>
              <a:t>rural</a:t>
            </a:r>
            <a:r>
              <a:rPr lang="tr-TR" dirty="0" smtClean="0"/>
              <a:t> </a:t>
            </a:r>
            <a:r>
              <a:rPr lang="tr-TR" dirty="0" err="1" smtClean="0"/>
              <a:t>places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attractive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4307059B-F9C1-40C5-A329-EC282B0690AC}"/>
              </a:ext>
            </a:extLst>
          </p:cNvPr>
          <p:cNvSpPr/>
          <p:nvPr/>
        </p:nvSpPr>
        <p:spPr>
          <a:xfrm>
            <a:off x="258742" y="4343047"/>
            <a:ext cx="4856691" cy="3519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What</a:t>
            </a:r>
            <a:r>
              <a:rPr lang="tr-TR" dirty="0" smtClean="0"/>
              <a:t> </a:t>
            </a:r>
            <a:r>
              <a:rPr lang="tr-TR" dirty="0" err="1" smtClean="0"/>
              <a:t>does</a:t>
            </a:r>
            <a:r>
              <a:rPr lang="tr-TR" dirty="0" smtClean="0"/>
              <a:t> he </a:t>
            </a:r>
            <a:r>
              <a:rPr lang="tr-TR" dirty="0" err="1" smtClean="0"/>
              <a:t>think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cruise</a:t>
            </a:r>
            <a:r>
              <a:rPr lang="tr-TR" dirty="0" smtClean="0"/>
              <a:t> </a:t>
            </a:r>
            <a:r>
              <a:rPr lang="tr-TR" dirty="0" err="1" smtClean="0"/>
              <a:t>holidays</a:t>
            </a:r>
            <a:r>
              <a:rPr lang="tr-TR" dirty="0" smtClean="0"/>
              <a:t>?</a:t>
            </a:r>
            <a:endParaRPr lang="en-US" dirty="0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FE0AF460-9515-4AED-BBC2-466E43BF01B2}"/>
              </a:ext>
            </a:extLst>
          </p:cNvPr>
          <p:cNvSpPr/>
          <p:nvPr/>
        </p:nvSpPr>
        <p:spPr>
          <a:xfrm>
            <a:off x="171256" y="5162373"/>
            <a:ext cx="5814682" cy="3600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err="1" smtClean="0"/>
              <a:t>Boutique</a:t>
            </a:r>
            <a:r>
              <a:rPr lang="tr-TR" dirty="0" smtClean="0"/>
              <a:t> </a:t>
            </a:r>
            <a:r>
              <a:rPr lang="tr-TR" dirty="0" err="1" smtClean="0"/>
              <a:t>hotels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cheaper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all</a:t>
            </a:r>
            <a:r>
              <a:rPr lang="tr-TR" dirty="0" smtClean="0"/>
              <a:t> </a:t>
            </a:r>
            <a:r>
              <a:rPr lang="tr-TR" dirty="0" err="1" smtClean="0"/>
              <a:t>inclusive</a:t>
            </a:r>
            <a:r>
              <a:rPr lang="tr-TR" dirty="0" smtClean="0"/>
              <a:t> </a:t>
            </a:r>
            <a:r>
              <a:rPr lang="tr-TR" dirty="0" err="1" smtClean="0"/>
              <a:t>hotels</a:t>
            </a:r>
            <a:r>
              <a:rPr lang="tr-TR" dirty="0" smtClean="0"/>
              <a:t>.</a:t>
            </a:r>
            <a:endParaRPr lang="en-US" dirty="0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15BC19F5-5885-4F3A-A61B-A962C4947226}"/>
              </a:ext>
            </a:extLst>
          </p:cNvPr>
          <p:cNvSpPr/>
          <p:nvPr/>
        </p:nvSpPr>
        <p:spPr>
          <a:xfrm>
            <a:off x="198175" y="6013384"/>
            <a:ext cx="4972390" cy="32529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dirty="0" smtClean="0"/>
              <a:t>I </a:t>
            </a:r>
            <a:r>
              <a:rPr lang="tr-TR" dirty="0" err="1" smtClean="0"/>
              <a:t>guess</a:t>
            </a:r>
            <a:r>
              <a:rPr lang="tr-TR" dirty="0" smtClean="0"/>
              <a:t> </a:t>
            </a:r>
            <a:r>
              <a:rPr lang="tr-TR" dirty="0" err="1" smtClean="0"/>
              <a:t>historical</a:t>
            </a:r>
            <a:r>
              <a:rPr lang="tr-TR" dirty="0" smtClean="0"/>
              <a:t> </a:t>
            </a:r>
            <a:r>
              <a:rPr lang="tr-TR" dirty="0" err="1" smtClean="0"/>
              <a:t>places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worth</a:t>
            </a:r>
            <a:r>
              <a:rPr lang="tr-TR" dirty="0" smtClean="0"/>
              <a:t> </a:t>
            </a:r>
            <a:r>
              <a:rPr lang="tr-TR" dirty="0" err="1" smtClean="0"/>
              <a:t>seeing</a:t>
            </a:r>
            <a:r>
              <a:rPr lang="tr-TR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5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0" grpId="0" animBg="1"/>
      <p:bldP spid="63" grpId="0" animBg="1"/>
      <p:bldP spid="66" grpId="0" animBg="1"/>
      <p:bldP spid="69" grpId="0" animBg="1"/>
      <p:bldP spid="16" grpId="0" animBg="1"/>
      <p:bldP spid="17" grpId="0" animBg="1"/>
      <p:bldP spid="19" grpId="0" animBg="1"/>
      <p:bldP spid="21" grpId="0" animBg="1"/>
      <p:bldP spid="23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15E6F103-B940-4C36-A4D9-17C7C89874AF}"/>
              </a:ext>
            </a:extLst>
          </p:cNvPr>
          <p:cNvSpPr txBox="1"/>
          <p:nvPr/>
        </p:nvSpPr>
        <p:spPr>
          <a:xfrm>
            <a:off x="1670696" y="74645"/>
            <a:ext cx="8518849" cy="202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NARTEST İNGİLİZCE KALİTESİNE DAHA FAZLA ULAŞMAK İÇİN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www.altinkarne.com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Sitemizden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Kitaplarımızın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PDF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hallerine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Akıllı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Tahta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Uygulamalarına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Ücretsiz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Birçok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Dokümana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Ulaşabilirsiniz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81638A1-B6B1-42E0-B98A-E1ABB065EFC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29" y="1798735"/>
            <a:ext cx="6558384" cy="4732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5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1">
            <a:extLst>
              <a:ext uri="{FF2B5EF4-FFF2-40B4-BE49-F238E27FC236}">
                <a16:creationId xmlns:a16="http://schemas.microsoft.com/office/drawing/2014/main" id="{E8B59E4B-4E13-45DD-B814-8AA42CCFF5BB}"/>
              </a:ext>
            </a:extLst>
          </p:cNvPr>
          <p:cNvSpPr txBox="1"/>
          <p:nvPr/>
        </p:nvSpPr>
        <p:spPr>
          <a:xfrm>
            <a:off x="39412" y="897173"/>
            <a:ext cx="5943945" cy="374332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75565" marR="325120">
              <a:lnSpc>
                <a:spcPct val="1550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What</a:t>
            </a:r>
            <a:r>
              <a:rPr lang="en-US" sz="1100" b="1" spc="-13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are</a:t>
            </a:r>
            <a:r>
              <a:rPr lang="en-US" sz="1100" b="1" spc="-13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100" b="1" spc="-13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tourist</a:t>
            </a:r>
            <a:r>
              <a:rPr lang="en-US" sz="1100" b="1" spc="-13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attractions</a:t>
            </a:r>
            <a:r>
              <a:rPr lang="en-US" sz="1100" b="1" spc="-13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</a:t>
            </a:r>
            <a:r>
              <a:rPr lang="en-US" sz="1100" b="1" spc="-13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100" b="1" spc="-13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spc="-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city? </a:t>
            </a:r>
            <a:r>
              <a:rPr lang="tr-TR" sz="1100" b="1" spc="-2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</a:t>
            </a:r>
            <a:r>
              <a:rPr lang="tr-TR" sz="1100" spc="-2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Şehirdeki turistik yerler neler?</a:t>
            </a:r>
            <a:endParaRPr lang="tr-TR" sz="1100" b="1" spc="-20" dirty="0" smtClean="0">
              <a:solidFill>
                <a:srgbClr val="231F20"/>
              </a:solidFill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325120">
              <a:lnSpc>
                <a:spcPct val="1550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What</a:t>
            </a:r>
            <a:r>
              <a:rPr lang="en-US" sz="1100" b="1" spc="-12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do</a:t>
            </a:r>
            <a:r>
              <a:rPr lang="en-US" sz="1100" b="1" spc="-12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12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think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about</a:t>
            </a:r>
            <a:r>
              <a:rPr lang="en-US" sz="1100" b="1" spc="-12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Madrid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Madrid hakkında ne düşünüyorsun?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325120">
              <a:lnSpc>
                <a:spcPct val="1550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How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can I go to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Ibiza?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dirty="0" err="1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Ibiza’ya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nasıl gidebilirim?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325120">
              <a:lnSpc>
                <a:spcPct val="1550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What</a:t>
            </a:r>
            <a:r>
              <a:rPr lang="en-US" sz="1100" b="1" spc="-12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is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weather</a:t>
            </a:r>
            <a:r>
              <a:rPr lang="en-US" sz="1100" b="1" spc="-11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like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Santorini? 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</a:t>
            </a:r>
            <a:r>
              <a:rPr lang="tr-TR" sz="1100" dirty="0" err="1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Santorini’de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hava nasıl?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325120">
              <a:lnSpc>
                <a:spcPct val="155000"/>
              </a:lnSpc>
              <a:spcBef>
                <a:spcPts val="1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Did</a:t>
            </a:r>
            <a:r>
              <a:rPr lang="en-US" sz="1100" b="1" spc="-17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16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enjoy</a:t>
            </a:r>
            <a:r>
              <a:rPr lang="en-US" sz="1100" b="1" spc="-17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your</a:t>
            </a:r>
            <a:r>
              <a:rPr lang="tr-TR" sz="1100" b="1" spc="-16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spc="-2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trip</a:t>
            </a:r>
            <a:r>
              <a:rPr lang="en-US" sz="1100" b="1" spc="-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? </a:t>
            </a:r>
            <a:r>
              <a:rPr lang="tr-TR" sz="1100" b="1" spc="-2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spc="-2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Gezini sevdin mi?</a:t>
            </a:r>
            <a:endParaRPr lang="tr-TR" sz="1100" b="1" dirty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Which</a:t>
            </a:r>
            <a:r>
              <a:rPr lang="en-US" sz="1100" b="1" spc="-7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one</a:t>
            </a:r>
            <a:r>
              <a:rPr lang="en-US" sz="1100" b="1" spc="-6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do</a:t>
            </a:r>
            <a:r>
              <a:rPr lang="en-US" sz="1100" b="1" spc="-6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6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prefer?</a:t>
            </a:r>
            <a:r>
              <a:rPr lang="en-US" sz="1100" b="1" spc="-6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tr-TR" sz="1100" b="1" spc="-6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spc="-6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Hangisini tercih edersin?</a:t>
            </a:r>
            <a:endParaRPr lang="tr-TR" sz="1100" b="1" spc="-65" dirty="0" smtClean="0">
              <a:solidFill>
                <a:srgbClr val="231F20"/>
              </a:solidFill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What</a:t>
            </a:r>
            <a:r>
              <a:rPr lang="en-US" sz="1100" b="1" spc="-16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did</a:t>
            </a:r>
            <a:r>
              <a:rPr lang="en-US" sz="1100" b="1" spc="-15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15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do</a:t>
            </a:r>
            <a:r>
              <a:rPr lang="en-US" sz="1100" b="1" spc="-15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spc="-1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there? </a:t>
            </a:r>
            <a:r>
              <a:rPr lang="tr-TR" sz="1100" b="1" spc="-1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spc="-1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Orada ne yaptın?</a:t>
            </a:r>
            <a:endParaRPr lang="tr-TR" sz="1100" b="1" dirty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Where have you been to in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Turkey?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Türkiye’de nerede bulundun?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Where</a:t>
            </a:r>
            <a:r>
              <a:rPr lang="en-US" sz="1100" b="1" spc="-12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did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12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stay?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Nerde kaldın?</a:t>
            </a:r>
            <a:endParaRPr lang="tr-TR" sz="1100" b="1" dirty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How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long did you stay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there?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Orda ne kadar kaldın?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What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type of holiday do you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prefer?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Ne tür tatil tercih edersin?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Have</a:t>
            </a:r>
            <a:r>
              <a:rPr lang="en-US" sz="1100" b="1" spc="-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10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ever</a:t>
            </a:r>
            <a:r>
              <a:rPr lang="en-US" sz="1100" b="1" spc="-10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gone</a:t>
            </a:r>
            <a:r>
              <a:rPr lang="en-US" sz="1100" b="1" spc="-9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abroad?</a:t>
            </a:r>
            <a:r>
              <a:rPr lang="tr-TR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</a:t>
            </a:r>
            <a:r>
              <a:rPr lang="tr-TR" sz="110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Hiç yurt dışına gittin mi?</a:t>
            </a:r>
            <a:endParaRPr lang="tr-TR" sz="1100" b="1" dirty="0" smtClean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>
              <a:lnSpc>
                <a:spcPct val="107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Have</a:t>
            </a:r>
            <a:r>
              <a:rPr lang="en-US" sz="1100" b="1" spc="-190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you</a:t>
            </a:r>
            <a:r>
              <a:rPr lang="en-US" sz="1100" b="1" spc="-18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ever</a:t>
            </a:r>
            <a:r>
              <a:rPr lang="en-US" sz="1100" b="1" spc="-18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been</a:t>
            </a:r>
            <a:r>
              <a:rPr lang="en-US" sz="1100" b="1" spc="-190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</a:t>
            </a:r>
            <a:r>
              <a:rPr lang="en-US" sz="1100" b="1" spc="-18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spc="-15" dirty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Paris? </a:t>
            </a:r>
            <a:r>
              <a:rPr lang="tr-TR" sz="1100" b="1" spc="-1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</a:t>
            </a:r>
            <a:r>
              <a:rPr lang="tr-TR" sz="1100" spc="-15" dirty="0" smtClean="0">
                <a:solidFill>
                  <a:srgbClr val="231F20"/>
                </a:solidFill>
                <a:latin typeface="Century Gothic" panose="020B0502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Hiç Paris’te bulundun mu?</a:t>
            </a:r>
            <a:endParaRPr lang="tr-TR" sz="1100" b="1" dirty="0">
              <a:latin typeface="Century Gothic" panose="020B0502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tr-T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194B4F-4115-4102-9E4E-AE566C56D890}"/>
              </a:ext>
            </a:extLst>
          </p:cNvPr>
          <p:cNvSpPr txBox="1"/>
          <p:nvPr/>
        </p:nvSpPr>
        <p:spPr>
          <a:xfrm>
            <a:off x="6301519" y="194576"/>
            <a:ext cx="5269305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COMMON EXPRESSIONS</a:t>
            </a:r>
          </a:p>
        </p:txBody>
      </p:sp>
      <p:sp>
        <p:nvSpPr>
          <p:cNvPr id="7" name="Metin Kutusu 3">
            <a:extLst>
              <a:ext uri="{FF2B5EF4-FFF2-40B4-BE49-F238E27FC236}">
                <a16:creationId xmlns:a16="http://schemas.microsoft.com/office/drawing/2014/main" id="{758CF73B-DDE0-4B79-BABD-D491A8F28D79}"/>
              </a:ext>
            </a:extLst>
          </p:cNvPr>
          <p:cNvSpPr txBox="1"/>
          <p:nvPr/>
        </p:nvSpPr>
        <p:spPr>
          <a:xfrm>
            <a:off x="6093645" y="647034"/>
            <a:ext cx="6098355" cy="424360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75565" marR="212725">
              <a:lnSpc>
                <a:spcPct val="155000"/>
              </a:lnSpc>
              <a:spcBef>
                <a:spcPts val="66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 have been to the authentic city, </a:t>
            </a:r>
            <a:r>
              <a:rPr lang="en-US" sz="1100" b="1" dirty="0" err="1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Şanlırfa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Otantik şehir Şanlıurfa’da bulundum.</a:t>
            </a:r>
            <a:endParaRPr lang="tr-TR" sz="1100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100" b="1" spc="-14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historical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places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of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city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are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worth</a:t>
            </a:r>
            <a:r>
              <a:rPr lang="en-US" sz="1100" b="1" spc="-13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spc="-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seeing. </a:t>
            </a:r>
            <a:r>
              <a:rPr lang="tr-TR" sz="1100" spc="-15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Şehrin tarihi yerleri görmeye değer.</a:t>
            </a:r>
            <a:endParaRPr lang="tr-TR" sz="1100" b="1" spc="-15" dirty="0">
              <a:solidFill>
                <a:srgbClr val="231F2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It</a:t>
            </a:r>
            <a:r>
              <a:rPr lang="en-US" sz="1100" b="1" spc="-125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is</a:t>
            </a:r>
            <a:r>
              <a:rPr lang="en-US" sz="1100" b="1" spc="-1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one</a:t>
            </a:r>
            <a:r>
              <a:rPr lang="en-US" sz="1100" b="1" spc="-1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of</a:t>
            </a:r>
            <a:r>
              <a:rPr lang="en-US" sz="1100" b="1" spc="-1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</a:t>
            </a:r>
            <a:r>
              <a:rPr lang="en-US" sz="1100" b="1" spc="-1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best</a:t>
            </a:r>
            <a:r>
              <a:rPr lang="en-US" sz="1100" b="1" spc="-12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places</a:t>
            </a:r>
            <a:r>
              <a:rPr lang="en-US" sz="1100" b="1" spc="-1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</a:t>
            </a:r>
            <a:r>
              <a:rPr lang="en-US" sz="1100" b="1" spc="-1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relax.</a:t>
            </a:r>
            <a:r>
              <a:rPr lang="tr-TR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 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Rahatlamak için en iyi yerlerden biri.</a:t>
            </a:r>
            <a:endParaRPr lang="tr-TR" sz="1100" b="1" dirty="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</a:t>
            </a:r>
            <a:r>
              <a:rPr lang="en-US" sz="1100" b="1" spc="-22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fact,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it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is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usually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warm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sunny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</a:t>
            </a:r>
            <a:r>
              <a:rPr lang="en-US" sz="1100" b="1" spc="-2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spc="-2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Rome. </a:t>
            </a:r>
            <a:r>
              <a:rPr lang="tr-TR" sz="1100" b="1" spc="-2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</a:t>
            </a:r>
            <a:r>
              <a:rPr lang="tr-TR" sz="1100" spc="-2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Doğrusu, Roma genellikle ılık ve güneşlidir. </a:t>
            </a:r>
            <a:endParaRPr lang="tr-TR" sz="1100" b="1" dirty="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</a:t>
            </a:r>
            <a:r>
              <a:rPr lang="en-US" sz="1100" b="1" spc="-165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have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been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Side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before.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Daha önce Side’de bulundum.</a:t>
            </a:r>
            <a:endParaRPr lang="tr-TR" sz="1100" b="1" dirty="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</a:t>
            </a:r>
            <a:r>
              <a:rPr lang="en-US" sz="1100" b="1" spc="-17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have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never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seen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such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splendid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place. 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Böyle muhteşem bir yer hiç görmedim.</a:t>
            </a:r>
            <a:endParaRPr lang="tr-TR" sz="1100" b="1" dirty="0" smtClean="0">
              <a:solidFill>
                <a:srgbClr val="231F2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</a:t>
            </a:r>
            <a:r>
              <a:rPr lang="en-US" sz="1100" b="1" spc="-17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would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rather</a:t>
            </a:r>
            <a:r>
              <a:rPr lang="en-US" sz="1100" b="1" spc="-17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visit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historic</a:t>
            </a:r>
            <a:r>
              <a:rPr lang="en-US" sz="1100" b="1" spc="-16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sites.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Tarihi yerleri gezmeyi tercih ederim.</a:t>
            </a:r>
            <a:endParaRPr lang="tr-TR" sz="1100" b="1" dirty="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</a:t>
            </a:r>
            <a:r>
              <a:rPr lang="en-US" sz="1100" b="1" spc="-15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think</a:t>
            </a:r>
            <a:r>
              <a:rPr lang="en-US" sz="1100" b="1" spc="-15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/</a:t>
            </a:r>
            <a:r>
              <a:rPr lang="en-US" sz="1100" b="1" spc="-15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guess/</a:t>
            </a:r>
            <a:r>
              <a:rPr lang="en-US" sz="1100" b="1" spc="-14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believe</a:t>
            </a:r>
            <a:r>
              <a:rPr lang="en-US" sz="1100" b="1" spc="-15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/</a:t>
            </a:r>
            <a:r>
              <a:rPr lang="en-US" sz="1100" b="1" spc="-15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suppose</a:t>
            </a:r>
            <a:r>
              <a:rPr lang="en-US" sz="1100" b="1" spc="-15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it</a:t>
            </a:r>
            <a:r>
              <a:rPr lang="en-US" sz="1100" b="1" spc="-14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is</a:t>
            </a:r>
            <a:r>
              <a:rPr lang="en-US" sz="1100" b="1" spc="-15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exciting. 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Bence o heyecan verici.</a:t>
            </a:r>
            <a:endParaRPr lang="tr-TR" sz="1100" b="1" dirty="0" smtClean="0">
              <a:solidFill>
                <a:srgbClr val="231F20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To</a:t>
            </a:r>
            <a:r>
              <a:rPr lang="en-US" sz="1100" b="1" spc="-115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me,</a:t>
            </a:r>
            <a:r>
              <a:rPr lang="en-US" sz="1100" b="1" spc="-11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it</a:t>
            </a:r>
            <a:r>
              <a:rPr lang="en-US" sz="1100" b="1" spc="-115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sounds</a:t>
            </a:r>
            <a:r>
              <a:rPr lang="en-US" sz="1100" b="1" spc="-11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fascinating.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Bana göre, kulağa büyüleyici geliyor.</a:t>
            </a:r>
            <a:endParaRPr lang="tr-TR" sz="1100" b="1" dirty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It</a:t>
            </a:r>
            <a:r>
              <a:rPr lang="en-US" sz="1100" b="1" spc="-135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was</a:t>
            </a:r>
            <a:r>
              <a:rPr lang="en-US" sz="1100" b="1" spc="-130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incredible.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 inanılmazdı.</a:t>
            </a:r>
            <a:endParaRPr lang="tr-TR" sz="1100" b="1" dirty="0" smtClean="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75565" marR="7620">
              <a:lnSpc>
                <a:spcPct val="155000"/>
              </a:lnSpc>
              <a:spcBef>
                <a:spcPts val="655"/>
              </a:spcBef>
              <a:spcAft>
                <a:spcPts val="0"/>
              </a:spcAft>
            </a:pP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It’s </a:t>
            </a:r>
            <a:r>
              <a:rPr lang="en-US" sz="1100" b="1" dirty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truly an ancient city</a:t>
            </a:r>
            <a:r>
              <a:rPr lang="en-US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.</a:t>
            </a:r>
            <a:r>
              <a:rPr lang="tr-TR" sz="1100" b="1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				</a:t>
            </a:r>
            <a:r>
              <a:rPr lang="tr-TR" sz="1100" dirty="0" smtClean="0">
                <a:solidFill>
                  <a:srgbClr val="231F2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 gerçekten bir antik şehir.</a:t>
            </a:r>
            <a:endParaRPr lang="tr-TR" sz="11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14D312D2-C4B3-4CA3-950E-FC4E4C16AE69}"/>
              </a:ext>
            </a:extLst>
          </p:cNvPr>
          <p:cNvSpPr txBox="1"/>
          <p:nvPr/>
        </p:nvSpPr>
        <p:spPr>
          <a:xfrm>
            <a:off x="237664" y="381052"/>
            <a:ext cx="5267397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			 </a:t>
            </a:r>
            <a:r>
              <a:rPr lang="tr-TR" dirty="0" smtClean="0"/>
              <a:t>      </a:t>
            </a:r>
            <a:r>
              <a:rPr lang="tr-TR" dirty="0"/>
              <a:t>UNIT QUESTIONS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1840C24C-2630-4280-90E1-5974774D0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545" b="90629" l="10700" r="43700">
                        <a14:foregroundMark x1="26000" y1="40000" x2="24000" y2="39720"/>
                        <a14:foregroundMark x1="31500" y1="45175" x2="31400" y2="45315"/>
                        <a14:foregroundMark x1="25400" y1="54825" x2="25600" y2="55245"/>
                        <a14:foregroundMark x1="25900" y1="53427" x2="25300" y2="57483"/>
                        <a14:foregroundMark x1="32600" y1="14545" x2="32600" y2="14545"/>
                        <a14:foregroundMark x1="16500" y1="20839" x2="16500" y2="20839"/>
                        <a14:foregroundMark x1="15800" y1="30210" x2="15800" y2="30210"/>
                        <a14:foregroundMark x1="25000" y1="56224" x2="25000" y2="56224"/>
                        <a14:foregroundMark x1="21100" y1="55385" x2="21100" y2="55385"/>
                        <a14:foregroundMark x1="21000" y1="65175" x2="21000" y2="651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9" t="6911" r="52090"/>
          <a:stretch/>
        </p:blipFill>
        <p:spPr>
          <a:xfrm>
            <a:off x="2009280" y="4287825"/>
            <a:ext cx="1724164" cy="2782612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D803A7D-DC4C-411D-A714-1EF935978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49" b="89510" l="51900" r="91700">
                        <a14:foregroundMark x1="59300" y1="20559" x2="59300" y2="20559"/>
                        <a14:foregroundMark x1="62600" y1="12168" x2="62600" y2="12168"/>
                        <a14:foregroundMark x1="63300" y1="18881" x2="63300" y2="18881"/>
                        <a14:foregroundMark x1="59100" y1="28112" x2="59100" y2="28112"/>
                        <a14:foregroundMark x1="59100" y1="25874" x2="59100" y2="25874"/>
                        <a14:foregroundMark x1="59000" y1="26993" x2="59000" y2="26993"/>
                        <a14:foregroundMark x1="59800" y1="26993" x2="59800" y2="26993"/>
                        <a14:foregroundMark x1="59300" y1="26853" x2="59300" y2="26853"/>
                        <a14:foregroundMark x1="59400" y1="28811" x2="59400" y2="28811"/>
                        <a14:foregroundMark x1="59400" y1="28811" x2="59400" y2="28811"/>
                        <a14:foregroundMark x1="52300" y1="18741" x2="52300" y2="18741"/>
                        <a14:foregroundMark x1="52200" y1="18322" x2="52200" y2="18322"/>
                        <a14:foregroundMark x1="53800" y1="22517" x2="53800" y2="22517"/>
                        <a14:foregroundMark x1="53300" y1="22937" x2="53300" y2="22937"/>
                        <a14:foregroundMark x1="59100" y1="24895" x2="59100" y2="24895"/>
                        <a14:foregroundMark x1="58900" y1="18182" x2="58900" y2="18182"/>
                        <a14:foregroundMark x1="58200" y1="26434" x2="58200" y2="26434"/>
                        <a14:foregroundMark x1="54200" y1="13147" x2="54200" y2="13147"/>
                        <a14:foregroundMark x1="58200" y1="11329" x2="58200" y2="11329"/>
                        <a14:foregroundMark x1="52400" y1="18322" x2="52400" y2="18322"/>
                        <a14:foregroundMark x1="70300" y1="37343" x2="70300" y2="37343"/>
                        <a14:foregroundMark x1="75300" y1="41678" x2="75300" y2="41678"/>
                        <a14:foregroundMark x1="69000" y1="55804" x2="69000" y2="55804"/>
                        <a14:foregroundMark x1="69700" y1="53427" x2="69700" y2="53427"/>
                        <a14:foregroundMark x1="69700" y1="60140" x2="69700" y2="60140"/>
                        <a14:foregroundMark x1="70000" y1="67273" x2="70000" y2="67273"/>
                        <a14:foregroundMark x1="66800" y1="86154" x2="66800" y2="86154"/>
                        <a14:foregroundMark x1="66100" y1="89650" x2="66100" y2="89650"/>
                        <a14:foregroundMark x1="72200" y1="48811" x2="72200" y2="48811"/>
                        <a14:foregroundMark x1="58100" y1="18601" x2="58100" y2="18601"/>
                        <a14:foregroundMark x1="57200" y1="20420" x2="57200" y2="20420"/>
                        <a14:foregroundMark x1="56800" y1="17203" x2="56800" y2="17203"/>
                        <a14:foregroundMark x1="58700" y1="18601" x2="57800" y2="17483"/>
                        <a14:foregroundMark x1="52000" y1="18462" x2="52000" y2="18462"/>
                        <a14:foregroundMark x1="53900" y1="12587" x2="53900" y2="12587"/>
                        <a14:foregroundMark x1="58300" y1="11049" x2="58300" y2="11049"/>
                        <a14:foregroundMark x1="58300" y1="11049" x2="58300" y2="11049"/>
                        <a14:foregroundMark x1="58300" y1="11049" x2="58300" y2="11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28" t="5405" r="3306" b="5953"/>
          <a:stretch/>
        </p:blipFill>
        <p:spPr>
          <a:xfrm>
            <a:off x="4507873" y="4569068"/>
            <a:ext cx="1793646" cy="22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99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>
            <a:extLst>
              <a:ext uri="{FF2B5EF4-FFF2-40B4-BE49-F238E27FC236}">
                <a16:creationId xmlns:a16="http://schemas.microsoft.com/office/drawing/2014/main" id="{D34FF56F-2FDE-4CB1-B527-EEC6DC01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037" b="75093" l="9300" r="84100">
                        <a14:foregroundMark x1="47600" y1="19167" x2="47600" y2="19167"/>
                        <a14:foregroundMark x1="51600" y1="17037" x2="51600" y2="170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50" r="6556" b="18095"/>
          <a:stretch/>
        </p:blipFill>
        <p:spPr>
          <a:xfrm>
            <a:off x="1039886" y="-48998"/>
            <a:ext cx="2639136" cy="1760081"/>
          </a:xfrm>
          <a:prstGeom prst="rect">
            <a:avLst/>
          </a:prstGeom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1E4143C3-1E4E-4B58-8F4D-04E9D9963BE2}"/>
              </a:ext>
            </a:extLst>
          </p:cNvPr>
          <p:cNvSpPr/>
          <p:nvPr/>
        </p:nvSpPr>
        <p:spPr>
          <a:xfrm>
            <a:off x="7740048" y="116719"/>
            <a:ext cx="2528798" cy="99820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VERBS AND </a:t>
            </a:r>
          </a:p>
          <a:p>
            <a:pPr algn="ctr"/>
            <a:r>
              <a:rPr lang="tr-TR" dirty="0" smtClean="0"/>
              <a:t>VERB PHRASES</a:t>
            </a:r>
            <a:endParaRPr lang="en-US" dirty="0"/>
          </a:p>
        </p:txBody>
      </p:sp>
      <p:sp>
        <p:nvSpPr>
          <p:cNvPr id="33" name="Metin kutusu 32">
            <a:extLst>
              <a:ext uri="{FF2B5EF4-FFF2-40B4-BE49-F238E27FC236}">
                <a16:creationId xmlns:a16="http://schemas.microsoft.com/office/drawing/2014/main" id="{F6242210-2967-40C5-8559-BDCA0045FFEB}"/>
              </a:ext>
            </a:extLst>
          </p:cNvPr>
          <p:cNvSpPr txBox="1"/>
          <p:nvPr/>
        </p:nvSpPr>
        <p:spPr>
          <a:xfrm>
            <a:off x="1630527" y="899004"/>
            <a:ext cx="1647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dirty="0" smtClean="0"/>
              <a:t>TOURIST ATTRACTIONS</a:t>
            </a:r>
            <a:endParaRPr lang="en-US" sz="1600" dirty="0"/>
          </a:p>
          <a:p>
            <a:endParaRPr lang="en-US" dirty="0"/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162191FE-5AAF-4BBC-8162-9D85D035907C}"/>
              </a:ext>
            </a:extLst>
          </p:cNvPr>
          <p:cNvSpPr/>
          <p:nvPr/>
        </p:nvSpPr>
        <p:spPr>
          <a:xfrm>
            <a:off x="36693" y="1638653"/>
            <a:ext cx="5913450" cy="5150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2000" tIns="0" rIns="0" bIns="0"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square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meydan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monument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anıt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 site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bridge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köprü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bridge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köprü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ancient place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ancient city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şehir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countryside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kırsal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bölge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rural place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kırsal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place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kentsel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mosque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camii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mağara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castle		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kale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museum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müze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palace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saray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fountain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çeşme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,fıskiye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tomb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mezar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caravansary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kervansaray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Turkish bath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hamam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shrine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türbe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seaside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deniz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kenarı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park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archaeological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	</a:t>
            </a:r>
            <a:r>
              <a:rPr lang="tr-T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arkeolojik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ancient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settlement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yerleşim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33E72B07-34EF-43AF-A1F4-D9128E43A225}"/>
              </a:ext>
            </a:extLst>
          </p:cNvPr>
          <p:cNvSpPr/>
          <p:nvPr/>
        </p:nvSpPr>
        <p:spPr>
          <a:xfrm>
            <a:off x="6006586" y="1137213"/>
            <a:ext cx="5995721" cy="4343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rtlCol="0" anchor="t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try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preserve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koruma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dokunmak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seyahat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kalmak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yönünü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çevirmek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katılmak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bilgilendirme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ayrılma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harcamak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ilgi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çekmek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oluşturmak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surround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kuşatmak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etrafını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 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çevirmek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believe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inanmak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refresh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yenilemek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yenilenmek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 back to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eski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dayanmak</a:t>
            </a:r>
            <a:endParaRPr lang="tr-TR" sz="14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photograph	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otoğraf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çekmek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interested in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ilgilenmek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release 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salıvermek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salmak 			piyasaya sürmek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84359" l="19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6" b="10707"/>
          <a:stretch/>
        </p:blipFill>
        <p:spPr>
          <a:xfrm>
            <a:off x="9557510" y="5191538"/>
            <a:ext cx="2501240" cy="17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96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D8C2E65C-B30B-40D3-957B-77CEB9F173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793" b="9767"/>
          <a:stretch/>
        </p:blipFill>
        <p:spPr>
          <a:xfrm>
            <a:off x="7896044" y="-161678"/>
            <a:ext cx="2639434" cy="1938291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8154DE58-0D46-4F17-B7F7-5D81F92A8D67}"/>
              </a:ext>
            </a:extLst>
          </p:cNvPr>
          <p:cNvSpPr txBox="1"/>
          <p:nvPr/>
        </p:nvSpPr>
        <p:spPr>
          <a:xfrm>
            <a:off x="8528281" y="304996"/>
            <a:ext cx="14207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ADJECTIVES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" name="Metin Kutusu 1">
            <a:extLst>
              <a:ext uri="{FF2B5EF4-FFF2-40B4-BE49-F238E27FC236}">
                <a16:creationId xmlns:a16="http://schemas.microsoft.com/office/drawing/2014/main" id="{080B2F45-38B3-40BE-937A-56411570C19E}"/>
              </a:ext>
            </a:extLst>
          </p:cNvPr>
          <p:cNvSpPr txBox="1"/>
          <p:nvPr/>
        </p:nvSpPr>
        <p:spPr>
          <a:xfrm>
            <a:off x="5366327" y="956552"/>
            <a:ext cx="6825673" cy="582193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108000" rIns="91440" bIns="45720" numCol="2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çağa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uygu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rural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kırsal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kentsel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ancient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4405630" algn="l"/>
              </a:tabLs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authentic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özgün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orijinal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inner	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iç, içsel, manevi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mystic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gizemli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worldwide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dünya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çapında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lovely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sevimli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attractive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çekici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incredible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inanılmaz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perfect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mükemmel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warm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ılık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important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önemli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splendid		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şahane, muhteşem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kültürel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charming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çekici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cheap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ucuz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yaygın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doğal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unforgettable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unutulmaz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fashioned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modası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geçmiş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eski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antique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	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canlı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southern	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güney</a:t>
            </a:r>
            <a:endParaRPr lang="tr-T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unbelievable	</a:t>
            </a:r>
            <a:r>
              <a:rPr lang="en-US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inanılmaz</a:t>
            </a: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308113" y="798385"/>
            <a:ext cx="4929809" cy="5604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historical architecture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mimari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 architecture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mimari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all-inclusive hotel	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şey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dahil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 and breakfast hotel	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sadece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yatak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kahvaltı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veren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living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yaşayan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tourist attraction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turistik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cruise holiday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gemi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tatili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tourist destination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turistik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holiday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kültürel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tatil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cultural wealth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kültürel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miras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beauty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doğal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güzellik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		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rehberi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 area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açık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summer vacation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tatili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boutique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hotel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butik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otel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Dikdörtgen 1"/>
          <p:cNvSpPr/>
          <p:nvPr/>
        </p:nvSpPr>
        <p:spPr>
          <a:xfrm>
            <a:off x="1490869" y="213691"/>
            <a:ext cx="3240157" cy="52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NOUN AND ADJECTIVE PHRASES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921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tin Kutusu 1">
            <a:extLst>
              <a:ext uri="{FF2B5EF4-FFF2-40B4-BE49-F238E27FC236}">
                <a16:creationId xmlns:a16="http://schemas.microsoft.com/office/drawing/2014/main" id="{FC81D056-F406-4EF7-A4FF-65712C29F606}"/>
              </a:ext>
            </a:extLst>
          </p:cNvPr>
          <p:cNvSpPr txBox="1"/>
          <p:nvPr/>
        </p:nvSpPr>
        <p:spPr>
          <a:xfrm>
            <a:off x="1884884" y="389150"/>
            <a:ext cx="8630716" cy="629676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3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	</a:t>
            </a:r>
            <a:r>
              <a:rPr lang="tr-TR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architecture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mimari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story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hikaye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prophet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peygamber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journey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yolculuk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province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eyalet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ceremony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tören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kalacak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transportation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ulaşım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attraction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çekicilik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cazibe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konum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ship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uçak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ilçe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kasaba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rock		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kaya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tarih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island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gezi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souvenir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hatıra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abroad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yurt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dışı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beauty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güzellik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route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anlam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migration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göç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wildebeest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antilop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memory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price	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fiyat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inscription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yazıt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iklim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bina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relaxation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rahatlama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pleasure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zevk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freedom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özgürlük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duty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görev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plaza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şehir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meydanı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buluşma</a:t>
            </a:r>
            <a:r>
              <a:rPr lang="tr-T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toplantı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gelenek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belief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inanç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scenery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manzara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guesthouse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misafirhane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heritage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miras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resort	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tatil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yeri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heaven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cennet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Mediterranean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Akdeniz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landscape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manzara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başkent</a:t>
            </a:r>
            <a:endParaRPr lang="tr-TR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peninsula		</a:t>
            </a:r>
            <a:r>
              <a:rPr lang="en-US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yarımada</a:t>
            </a:r>
            <a:r>
              <a:rPr lang="en-US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9B3FDE94-8925-471E-9F57-834DD0A6EAB0}"/>
              </a:ext>
            </a:extLst>
          </p:cNvPr>
          <p:cNvSpPr/>
          <p:nvPr/>
        </p:nvSpPr>
        <p:spPr>
          <a:xfrm>
            <a:off x="3881438" y="0"/>
            <a:ext cx="4921117" cy="36021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tr-TR" dirty="0"/>
              <a:t>			 </a:t>
            </a:r>
            <a:r>
              <a:rPr lang="tr-TR" dirty="0" smtClean="0"/>
              <a:t>NOUNS</a:t>
            </a:r>
            <a:endParaRPr lang="en-US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4" y="5200385"/>
            <a:ext cx="1601643" cy="173150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357" y="5200385"/>
            <a:ext cx="1601643" cy="173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18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>
            <a:extLst>
              <a:ext uri="{FF2B5EF4-FFF2-40B4-BE49-F238E27FC236}">
                <a16:creationId xmlns:a16="http://schemas.microsoft.com/office/drawing/2014/main" id="{1B69A5E8-2D9D-42E1-ABFA-A8E75CBCAA62}"/>
              </a:ext>
            </a:extLst>
          </p:cNvPr>
          <p:cNvSpPr/>
          <p:nvPr/>
        </p:nvSpPr>
        <p:spPr>
          <a:xfrm>
            <a:off x="4366727" y="135928"/>
            <a:ext cx="2743201" cy="40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err="1">
                <a:solidFill>
                  <a:schemeClr val="bg1"/>
                </a:solidFill>
              </a:rPr>
              <a:t>Vocabulary</a:t>
            </a:r>
            <a:r>
              <a:rPr lang="tr-TR" b="1" dirty="0">
                <a:solidFill>
                  <a:schemeClr val="bg1"/>
                </a:solidFill>
              </a:rPr>
              <a:t> </a:t>
            </a:r>
            <a:r>
              <a:rPr lang="tr-TR" b="1" dirty="0" err="1">
                <a:solidFill>
                  <a:schemeClr val="bg1"/>
                </a:solidFill>
              </a:rPr>
              <a:t>Exercises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5C389FB-D11F-4120-B030-86810EB4D87B}"/>
              </a:ext>
            </a:extLst>
          </p:cNvPr>
          <p:cNvSpPr txBox="1"/>
          <p:nvPr/>
        </p:nvSpPr>
        <p:spPr>
          <a:xfrm>
            <a:off x="372498" y="856074"/>
            <a:ext cx="411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1. Write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under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pictures</a:t>
            </a:r>
            <a:r>
              <a:rPr lang="tr-TR" b="1" dirty="0"/>
              <a:t>.</a:t>
            </a:r>
          </a:p>
          <a:p>
            <a:endParaRPr lang="en-US" dirty="0"/>
          </a:p>
        </p:txBody>
      </p:sp>
      <p:sp>
        <p:nvSpPr>
          <p:cNvPr id="8" name="Dikdörtgen: Köşeleri Yuvarlatılmış 7">
            <a:extLst>
              <a:ext uri="{FF2B5EF4-FFF2-40B4-BE49-F238E27FC236}">
                <a16:creationId xmlns:a16="http://schemas.microsoft.com/office/drawing/2014/main" id="{12C98557-6F98-4772-BEFE-CA26873ACFDF}"/>
              </a:ext>
            </a:extLst>
          </p:cNvPr>
          <p:cNvSpPr/>
          <p:nvPr/>
        </p:nvSpPr>
        <p:spPr>
          <a:xfrm>
            <a:off x="145433" y="1314725"/>
            <a:ext cx="1349829" cy="32323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ancient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endParaRPr lang="en-US" dirty="0"/>
          </a:p>
        </p:txBody>
      </p:sp>
      <p:sp>
        <p:nvSpPr>
          <p:cNvPr id="10" name="Dikdörtgen: Köşeleri Yuvarlatılmış 9">
            <a:extLst>
              <a:ext uri="{FF2B5EF4-FFF2-40B4-BE49-F238E27FC236}">
                <a16:creationId xmlns:a16="http://schemas.microsoft.com/office/drawing/2014/main" id="{6CC4BCB1-C27C-44A2-99F8-5C57DCBED6C0}"/>
              </a:ext>
            </a:extLst>
          </p:cNvPr>
          <p:cNvSpPr/>
          <p:nvPr/>
        </p:nvSpPr>
        <p:spPr>
          <a:xfrm>
            <a:off x="3295717" y="1739225"/>
            <a:ext cx="1498780" cy="32163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castle</a:t>
            </a:r>
            <a:endParaRPr lang="en-US" dirty="0"/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0E198BD8-6882-40B3-8BB1-A319BAE4F1CD}"/>
              </a:ext>
            </a:extLst>
          </p:cNvPr>
          <p:cNvSpPr/>
          <p:nvPr/>
        </p:nvSpPr>
        <p:spPr>
          <a:xfrm>
            <a:off x="173174" y="1821335"/>
            <a:ext cx="1390391" cy="26829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mosque</a:t>
            </a:r>
            <a:endParaRPr lang="en-US" dirty="0"/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FC29A507-6744-4C76-859E-2BC7EC08EBDB}"/>
              </a:ext>
            </a:extLst>
          </p:cNvPr>
          <p:cNvSpPr/>
          <p:nvPr/>
        </p:nvSpPr>
        <p:spPr>
          <a:xfrm>
            <a:off x="3340908" y="1314725"/>
            <a:ext cx="1498771" cy="31467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bridge</a:t>
            </a:r>
            <a:endParaRPr lang="en-US" dirty="0"/>
          </a:p>
        </p:txBody>
      </p:sp>
      <p:sp>
        <p:nvSpPr>
          <p:cNvPr id="16" name="Dikdörtgen: Köşeleri Yuvarlatılmış 15">
            <a:extLst>
              <a:ext uri="{FF2B5EF4-FFF2-40B4-BE49-F238E27FC236}">
                <a16:creationId xmlns:a16="http://schemas.microsoft.com/office/drawing/2014/main" id="{A7E99DE6-AE17-4652-B438-FF446E6278AF}"/>
              </a:ext>
            </a:extLst>
          </p:cNvPr>
          <p:cNvSpPr/>
          <p:nvPr/>
        </p:nvSpPr>
        <p:spPr>
          <a:xfrm>
            <a:off x="1528756" y="1306356"/>
            <a:ext cx="1752336" cy="3041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countryside</a:t>
            </a:r>
            <a:endParaRPr lang="en-US" dirty="0"/>
          </a:p>
        </p:txBody>
      </p:sp>
      <p:sp>
        <p:nvSpPr>
          <p:cNvPr id="18" name="Dikdörtgen: Köşeleri Yuvarlatılmış 17">
            <a:extLst>
              <a:ext uri="{FF2B5EF4-FFF2-40B4-BE49-F238E27FC236}">
                <a16:creationId xmlns:a16="http://schemas.microsoft.com/office/drawing/2014/main" id="{0343DE8D-E014-40A2-892D-D2A98B03321C}"/>
              </a:ext>
            </a:extLst>
          </p:cNvPr>
          <p:cNvSpPr/>
          <p:nvPr/>
        </p:nvSpPr>
        <p:spPr>
          <a:xfrm>
            <a:off x="1676338" y="1755831"/>
            <a:ext cx="1506607" cy="3143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cave</a:t>
            </a:r>
            <a:endParaRPr lang="en-US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10FF2643-E768-4465-96FE-F4D32092F958}"/>
              </a:ext>
            </a:extLst>
          </p:cNvPr>
          <p:cNvSpPr txBox="1"/>
          <p:nvPr/>
        </p:nvSpPr>
        <p:spPr>
          <a:xfrm>
            <a:off x="130628" y="219580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</a:t>
            </a:r>
            <a:endParaRPr lang="en-US" dirty="0"/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627151E1-72D7-4EEE-AC66-D159F04A629B}"/>
              </a:ext>
            </a:extLst>
          </p:cNvPr>
          <p:cNvSpPr txBox="1"/>
          <p:nvPr/>
        </p:nvSpPr>
        <p:spPr>
          <a:xfrm>
            <a:off x="149289" y="4161241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</a:t>
            </a:r>
            <a:endParaRPr lang="en-US" dirty="0"/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DD819C9B-7976-4750-899E-0B00C65BEF98}"/>
              </a:ext>
            </a:extLst>
          </p:cNvPr>
          <p:cNvSpPr txBox="1"/>
          <p:nvPr/>
        </p:nvSpPr>
        <p:spPr>
          <a:xfrm>
            <a:off x="3279709" y="2316706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</a:t>
            </a:r>
            <a:endParaRPr lang="en-US" dirty="0"/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24CF66E8-D588-4E10-8131-C16B31995BFE}"/>
              </a:ext>
            </a:extLst>
          </p:cNvPr>
          <p:cNvSpPr txBox="1"/>
          <p:nvPr/>
        </p:nvSpPr>
        <p:spPr>
          <a:xfrm>
            <a:off x="1656182" y="2342768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</a:t>
            </a:r>
            <a:endParaRPr lang="en-US" dirty="0"/>
          </a:p>
        </p:txBody>
      </p:sp>
      <p:sp>
        <p:nvSpPr>
          <p:cNvPr id="35" name="Metin kutusu 34">
            <a:extLst>
              <a:ext uri="{FF2B5EF4-FFF2-40B4-BE49-F238E27FC236}">
                <a16:creationId xmlns:a16="http://schemas.microsoft.com/office/drawing/2014/main" id="{DA35EBD7-440B-4B7B-95FD-8EE40261C3F7}"/>
              </a:ext>
            </a:extLst>
          </p:cNvPr>
          <p:cNvSpPr txBox="1"/>
          <p:nvPr/>
        </p:nvSpPr>
        <p:spPr>
          <a:xfrm>
            <a:off x="194387" y="3704250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A38900AC-1480-4B3E-A4F8-8E4B7D62B2CC}"/>
              </a:ext>
            </a:extLst>
          </p:cNvPr>
          <p:cNvSpPr txBox="1"/>
          <p:nvPr/>
        </p:nvSpPr>
        <p:spPr>
          <a:xfrm>
            <a:off x="145433" y="564169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507951E-725F-4B74-8CD7-3CBADE32E292}"/>
              </a:ext>
            </a:extLst>
          </p:cNvPr>
          <p:cNvSpPr txBox="1"/>
          <p:nvPr/>
        </p:nvSpPr>
        <p:spPr>
          <a:xfrm>
            <a:off x="3824083" y="3725919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09129519-44B3-4669-9264-C23ED80D5103}"/>
              </a:ext>
            </a:extLst>
          </p:cNvPr>
          <p:cNvSpPr txBox="1"/>
          <p:nvPr/>
        </p:nvSpPr>
        <p:spPr>
          <a:xfrm>
            <a:off x="1815615" y="3705035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53440BCA-27FD-42D0-B65D-5EFB06C7D191}"/>
              </a:ext>
            </a:extLst>
          </p:cNvPr>
          <p:cNvSpPr txBox="1"/>
          <p:nvPr/>
        </p:nvSpPr>
        <p:spPr>
          <a:xfrm>
            <a:off x="3662930" y="5636066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3B88C580-8329-4EC7-A121-045D938C0DB9}"/>
              </a:ext>
            </a:extLst>
          </p:cNvPr>
          <p:cNvSpPr txBox="1"/>
          <p:nvPr/>
        </p:nvSpPr>
        <p:spPr>
          <a:xfrm>
            <a:off x="1774660" y="5652821"/>
            <a:ext cx="1489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00B0F0"/>
                </a:solidFill>
              </a:rPr>
              <a:t>___________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9" name="Metin kutusu 48">
            <a:extLst>
              <a:ext uri="{FF2B5EF4-FFF2-40B4-BE49-F238E27FC236}">
                <a16:creationId xmlns:a16="http://schemas.microsoft.com/office/drawing/2014/main" id="{E5B1ECC6-8BAD-48F6-AD02-CF30CC4048D3}"/>
              </a:ext>
            </a:extLst>
          </p:cNvPr>
          <p:cNvSpPr txBox="1"/>
          <p:nvPr/>
        </p:nvSpPr>
        <p:spPr>
          <a:xfrm>
            <a:off x="1632822" y="406114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</a:t>
            </a:r>
            <a:endParaRPr lang="en-US" dirty="0"/>
          </a:p>
        </p:txBody>
      </p:sp>
      <p:sp>
        <p:nvSpPr>
          <p:cNvPr id="52" name="Metin kutusu 51">
            <a:extLst>
              <a:ext uri="{FF2B5EF4-FFF2-40B4-BE49-F238E27FC236}">
                <a16:creationId xmlns:a16="http://schemas.microsoft.com/office/drawing/2014/main" id="{EF1C71EB-87C5-4CD6-8E16-D299A375574F}"/>
              </a:ext>
            </a:extLst>
          </p:cNvPr>
          <p:cNvSpPr txBox="1"/>
          <p:nvPr/>
        </p:nvSpPr>
        <p:spPr>
          <a:xfrm>
            <a:off x="5925548" y="544448"/>
            <a:ext cx="52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2. Complete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 </a:t>
            </a:r>
            <a:r>
              <a:rPr lang="tr-TR" b="1" dirty="0" err="1"/>
              <a:t>with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words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54" name="Dikdörtgen: Köşeleri Yuvarlatılmış 53">
            <a:extLst>
              <a:ext uri="{FF2B5EF4-FFF2-40B4-BE49-F238E27FC236}">
                <a16:creationId xmlns:a16="http://schemas.microsoft.com/office/drawing/2014/main" id="{E4BE964E-41D9-400C-BCC6-1ABCF2F04A59}"/>
              </a:ext>
            </a:extLst>
          </p:cNvPr>
          <p:cNvSpPr/>
          <p:nvPr/>
        </p:nvSpPr>
        <p:spPr>
          <a:xfrm>
            <a:off x="9463664" y="991999"/>
            <a:ext cx="1330355" cy="2897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cultural</a:t>
            </a:r>
            <a:endParaRPr lang="en-US" dirty="0"/>
          </a:p>
        </p:txBody>
      </p:sp>
      <p:sp>
        <p:nvSpPr>
          <p:cNvPr id="56" name="Dikdörtgen: Köşeleri Yuvarlatılmış 55">
            <a:extLst>
              <a:ext uri="{FF2B5EF4-FFF2-40B4-BE49-F238E27FC236}">
                <a16:creationId xmlns:a16="http://schemas.microsoft.com/office/drawing/2014/main" id="{34759A6F-9763-408C-ABD0-21518A467DD5}"/>
              </a:ext>
            </a:extLst>
          </p:cNvPr>
          <p:cNvSpPr/>
          <p:nvPr/>
        </p:nvSpPr>
        <p:spPr>
          <a:xfrm>
            <a:off x="7891843" y="983727"/>
            <a:ext cx="1459041" cy="2974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all-inclusive</a:t>
            </a:r>
            <a:endParaRPr lang="en-US" dirty="0"/>
          </a:p>
        </p:txBody>
      </p:sp>
      <p:sp>
        <p:nvSpPr>
          <p:cNvPr id="58" name="Dikdörtgen: Köşeleri Yuvarlatılmış 57">
            <a:extLst>
              <a:ext uri="{FF2B5EF4-FFF2-40B4-BE49-F238E27FC236}">
                <a16:creationId xmlns:a16="http://schemas.microsoft.com/office/drawing/2014/main" id="{15160CB8-37B3-43A6-9AFB-32907C9C78ED}"/>
              </a:ext>
            </a:extLst>
          </p:cNvPr>
          <p:cNvSpPr/>
          <p:nvPr/>
        </p:nvSpPr>
        <p:spPr>
          <a:xfrm>
            <a:off x="6393892" y="987599"/>
            <a:ext cx="1349818" cy="289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ancient</a:t>
            </a:r>
            <a:endParaRPr lang="en-US" dirty="0"/>
          </a:p>
        </p:txBody>
      </p:sp>
      <p:sp>
        <p:nvSpPr>
          <p:cNvPr id="60" name="Dikdörtgen: Köşeleri Yuvarlatılmış 59">
            <a:extLst>
              <a:ext uri="{FF2B5EF4-FFF2-40B4-BE49-F238E27FC236}">
                <a16:creationId xmlns:a16="http://schemas.microsoft.com/office/drawing/2014/main" id="{FF10D682-2496-4213-8D70-74597ABA71F6}"/>
              </a:ext>
            </a:extLst>
          </p:cNvPr>
          <p:cNvSpPr/>
          <p:nvPr/>
        </p:nvSpPr>
        <p:spPr>
          <a:xfrm>
            <a:off x="6146117" y="1488301"/>
            <a:ext cx="1626976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old</a:t>
            </a:r>
            <a:r>
              <a:rPr lang="tr-TR" dirty="0" smtClean="0"/>
              <a:t> </a:t>
            </a:r>
            <a:r>
              <a:rPr lang="tr-TR" dirty="0" err="1" smtClean="0"/>
              <a:t>fashioned</a:t>
            </a:r>
            <a:endParaRPr lang="en-US" dirty="0"/>
          </a:p>
        </p:txBody>
      </p:sp>
      <p:sp>
        <p:nvSpPr>
          <p:cNvPr id="62" name="Dikdörtgen: Köşeleri Yuvarlatılmış 61">
            <a:extLst>
              <a:ext uri="{FF2B5EF4-FFF2-40B4-BE49-F238E27FC236}">
                <a16:creationId xmlns:a16="http://schemas.microsoft.com/office/drawing/2014/main" id="{65CD8B02-8B19-4511-B632-BBE29CF20F48}"/>
              </a:ext>
            </a:extLst>
          </p:cNvPr>
          <p:cNvSpPr/>
          <p:nvPr/>
        </p:nvSpPr>
        <p:spPr>
          <a:xfrm>
            <a:off x="9463665" y="1468907"/>
            <a:ext cx="1300414" cy="3524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worldwide</a:t>
            </a:r>
            <a:endParaRPr lang="en-US" dirty="0"/>
          </a:p>
        </p:txBody>
      </p:sp>
      <p:sp>
        <p:nvSpPr>
          <p:cNvPr id="64" name="Dikdörtgen: Köşeleri Yuvarlatılmış 63">
            <a:extLst>
              <a:ext uri="{FF2B5EF4-FFF2-40B4-BE49-F238E27FC236}">
                <a16:creationId xmlns:a16="http://schemas.microsoft.com/office/drawing/2014/main" id="{A16DD69C-C293-4803-B28B-8BA9B3E22078}"/>
              </a:ext>
            </a:extLst>
          </p:cNvPr>
          <p:cNvSpPr/>
          <p:nvPr/>
        </p:nvSpPr>
        <p:spPr>
          <a:xfrm>
            <a:off x="7941382" y="1468906"/>
            <a:ext cx="1462882" cy="3136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natural</a:t>
            </a:r>
            <a:endParaRPr lang="en-US" dirty="0"/>
          </a:p>
        </p:txBody>
      </p:sp>
      <p:sp>
        <p:nvSpPr>
          <p:cNvPr id="66" name="Dikdörtgen: Köşeleri Yuvarlatılmış 65">
            <a:extLst>
              <a:ext uri="{FF2B5EF4-FFF2-40B4-BE49-F238E27FC236}">
                <a16:creationId xmlns:a16="http://schemas.microsoft.com/office/drawing/2014/main" id="{02C7CE90-F280-4E6F-930C-5DB989081FD1}"/>
              </a:ext>
            </a:extLst>
          </p:cNvPr>
          <p:cNvSpPr/>
          <p:nvPr/>
        </p:nvSpPr>
        <p:spPr>
          <a:xfrm>
            <a:off x="10898373" y="1479958"/>
            <a:ext cx="1200294" cy="3219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southern</a:t>
            </a:r>
            <a:endParaRPr lang="en-US" dirty="0"/>
          </a:p>
        </p:txBody>
      </p:sp>
      <p:sp>
        <p:nvSpPr>
          <p:cNvPr id="68" name="Dikdörtgen: Köşeleri Yuvarlatılmış 67">
            <a:extLst>
              <a:ext uri="{FF2B5EF4-FFF2-40B4-BE49-F238E27FC236}">
                <a16:creationId xmlns:a16="http://schemas.microsoft.com/office/drawing/2014/main" id="{FA939F76-1B00-4C41-A329-0991BE16D83A}"/>
              </a:ext>
            </a:extLst>
          </p:cNvPr>
          <p:cNvSpPr/>
          <p:nvPr/>
        </p:nvSpPr>
        <p:spPr>
          <a:xfrm>
            <a:off x="10887329" y="1003615"/>
            <a:ext cx="1122773" cy="27391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avoid</a:t>
            </a:r>
            <a:endParaRPr lang="en-US" dirty="0"/>
          </a:p>
        </p:txBody>
      </p:sp>
      <p:sp>
        <p:nvSpPr>
          <p:cNvPr id="69" name="Metin kutusu 68">
            <a:extLst>
              <a:ext uri="{FF2B5EF4-FFF2-40B4-BE49-F238E27FC236}">
                <a16:creationId xmlns:a16="http://schemas.microsoft.com/office/drawing/2014/main" id="{5CEB3637-52BA-4CF9-936A-A07C92B6543E}"/>
              </a:ext>
            </a:extLst>
          </p:cNvPr>
          <p:cNvSpPr txBox="1"/>
          <p:nvPr/>
        </p:nvSpPr>
        <p:spPr>
          <a:xfrm>
            <a:off x="5845616" y="1755831"/>
            <a:ext cx="619365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Efes is a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 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dates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6000 B.C. </a:t>
            </a:r>
          </a:p>
          <a:p>
            <a:pPr>
              <a:lnSpc>
                <a:spcPct val="200000"/>
              </a:lnSpc>
            </a:pPr>
            <a:r>
              <a:rPr lang="tr-TR" sz="1600" b="1" dirty="0" smtClean="0"/>
              <a:t>2.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fascinating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___________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holiday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definitely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Şanlıurfa.</a:t>
            </a:r>
          </a:p>
          <a:p>
            <a:pPr>
              <a:lnSpc>
                <a:spcPct val="200000"/>
              </a:lnSpc>
            </a:pPr>
            <a:r>
              <a:rPr lang="tr-TR" sz="1600" b="1" dirty="0" smtClean="0"/>
              <a:t>3.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stayed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a / an  _____________ hotel.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offers</a:t>
            </a:r>
            <a:r>
              <a:rPr lang="tr-T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both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accommodation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catering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 smtClean="0"/>
          </a:p>
          <a:p>
            <a:pPr>
              <a:lnSpc>
                <a:spcPct val="200000"/>
              </a:lnSpc>
            </a:pPr>
            <a:r>
              <a:rPr lang="tr-TR" sz="1600" b="1" dirty="0" smtClean="0"/>
              <a:t>4</a:t>
            </a:r>
            <a:r>
              <a:rPr lang="tr-TR" sz="1600" b="1" dirty="0"/>
              <a:t>.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a _____________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carnival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Spain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attracts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tourists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tr-TR" sz="1600" b="1" dirty="0" smtClean="0"/>
              <a:t>5.</a:t>
            </a:r>
            <a:r>
              <a:rPr lang="tr-TR" sz="1600" dirty="0" smtClean="0"/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its natural beauties and ________________climate, Lisbon is one of the most fascinating places to see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tr-TR" sz="1600" b="1" dirty="0" smtClean="0"/>
              <a:t>6.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Black </a:t>
            </a:r>
            <a:r>
              <a:rPr lang="tr-TR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famous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beauties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tr-TR" sz="1600" dirty="0"/>
          </a:p>
        </p:txBody>
      </p:sp>
      <p:cxnSp>
        <p:nvCxnSpPr>
          <p:cNvPr id="70" name="Düz Bağlayıcı 69">
            <a:extLst>
              <a:ext uri="{FF2B5EF4-FFF2-40B4-BE49-F238E27FC236}">
                <a16:creationId xmlns:a16="http://schemas.microsoft.com/office/drawing/2014/main" id="{BF412DA9-B857-4686-A657-A72218CA05CE}"/>
              </a:ext>
            </a:extLst>
          </p:cNvPr>
          <p:cNvCxnSpPr>
            <a:cxnSpLocks/>
          </p:cNvCxnSpPr>
          <p:nvPr/>
        </p:nvCxnSpPr>
        <p:spPr>
          <a:xfrm>
            <a:off x="5671492" y="730416"/>
            <a:ext cx="0" cy="1750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Düz Bağlayıcı 70">
            <a:extLst>
              <a:ext uri="{FF2B5EF4-FFF2-40B4-BE49-F238E27FC236}">
                <a16:creationId xmlns:a16="http://schemas.microsoft.com/office/drawing/2014/main" id="{10E43FED-FCE2-41C0-809D-114BA9AE5706}"/>
              </a:ext>
            </a:extLst>
          </p:cNvPr>
          <p:cNvCxnSpPr>
            <a:cxnSpLocks/>
          </p:cNvCxnSpPr>
          <p:nvPr/>
        </p:nvCxnSpPr>
        <p:spPr>
          <a:xfrm>
            <a:off x="5684609" y="4450123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Metin kutusu 71">
            <a:extLst>
              <a:ext uri="{FF2B5EF4-FFF2-40B4-BE49-F238E27FC236}">
                <a16:creationId xmlns:a16="http://schemas.microsoft.com/office/drawing/2014/main" id="{B71DA0D9-2EB8-4EA9-84C6-FCA6E5BEF263}"/>
              </a:ext>
            </a:extLst>
          </p:cNvPr>
          <p:cNvSpPr txBox="1"/>
          <p:nvPr/>
        </p:nvSpPr>
        <p:spPr>
          <a:xfrm>
            <a:off x="5463883" y="2949774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3" name="Resim 72">
            <a:extLst>
              <a:ext uri="{FF2B5EF4-FFF2-40B4-BE49-F238E27FC236}">
                <a16:creationId xmlns:a16="http://schemas.microsoft.com/office/drawing/2014/main" id="{99D0F5C9-2299-47C6-A676-B415E9C55A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2023" y="2516127"/>
            <a:ext cx="317728" cy="369910"/>
          </a:xfrm>
          <a:prstGeom prst="rect">
            <a:avLst/>
          </a:prstGeom>
        </p:spPr>
      </p:pic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6ECAAD32-DF71-4294-85C7-9B1C6AAC63B4}"/>
              </a:ext>
            </a:extLst>
          </p:cNvPr>
          <p:cNvSpPr/>
          <p:nvPr/>
        </p:nvSpPr>
        <p:spPr>
          <a:xfrm>
            <a:off x="1895544" y="3670533"/>
            <a:ext cx="1384165" cy="28509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mosque</a:t>
            </a:r>
            <a:endParaRPr lang="en-US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31AF5C7-F0C4-47C6-BAD6-B868ACB6EE7B}"/>
              </a:ext>
            </a:extLst>
          </p:cNvPr>
          <p:cNvSpPr/>
          <p:nvPr/>
        </p:nvSpPr>
        <p:spPr>
          <a:xfrm>
            <a:off x="3755570" y="5526234"/>
            <a:ext cx="1336541" cy="296454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bridge</a:t>
            </a:r>
            <a:endParaRPr lang="en-US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463593D-158E-460C-9981-4F3EBCEF31FA}"/>
              </a:ext>
            </a:extLst>
          </p:cNvPr>
          <p:cNvSpPr/>
          <p:nvPr/>
        </p:nvSpPr>
        <p:spPr>
          <a:xfrm>
            <a:off x="3831427" y="3688315"/>
            <a:ext cx="1415076" cy="27991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 err="1" smtClean="0"/>
              <a:t>castle</a:t>
            </a:r>
            <a:endParaRPr lang="en-US" sz="1600" dirty="0"/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3A3F9D54-9302-40C0-BA29-416213A69C50}"/>
              </a:ext>
            </a:extLst>
          </p:cNvPr>
          <p:cNvSpPr/>
          <p:nvPr/>
        </p:nvSpPr>
        <p:spPr>
          <a:xfrm>
            <a:off x="173175" y="5563212"/>
            <a:ext cx="1366676" cy="28469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ancient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endParaRPr lang="en-US" dirty="0"/>
          </a:p>
        </p:txBody>
      </p:sp>
      <p:sp>
        <p:nvSpPr>
          <p:cNvPr id="9" name="Dikdörtgen: Köşeleri Yuvarlatılmış 8">
            <a:extLst>
              <a:ext uri="{FF2B5EF4-FFF2-40B4-BE49-F238E27FC236}">
                <a16:creationId xmlns:a16="http://schemas.microsoft.com/office/drawing/2014/main" id="{238AAC0C-E241-403B-A39B-BD46D55873E1}"/>
              </a:ext>
            </a:extLst>
          </p:cNvPr>
          <p:cNvSpPr/>
          <p:nvPr/>
        </p:nvSpPr>
        <p:spPr>
          <a:xfrm>
            <a:off x="121691" y="3681585"/>
            <a:ext cx="1559260" cy="285821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cave</a:t>
            </a:r>
            <a:endParaRPr lang="en-US" dirty="0"/>
          </a:p>
        </p:txBody>
      </p:sp>
      <p:sp>
        <p:nvSpPr>
          <p:cNvPr id="11" name="Dikdörtgen: Köşeleri Yuvarlatılmış 10">
            <a:extLst>
              <a:ext uri="{FF2B5EF4-FFF2-40B4-BE49-F238E27FC236}">
                <a16:creationId xmlns:a16="http://schemas.microsoft.com/office/drawing/2014/main" id="{A91F0C3A-608E-4CE8-99CE-08EADA518CCB}"/>
              </a:ext>
            </a:extLst>
          </p:cNvPr>
          <p:cNvSpPr/>
          <p:nvPr/>
        </p:nvSpPr>
        <p:spPr>
          <a:xfrm>
            <a:off x="1718694" y="5574271"/>
            <a:ext cx="1786340" cy="31029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countryside</a:t>
            </a:r>
            <a:endParaRPr lang="en-US" dirty="0"/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7A1BA0C2-7BAD-445D-B7C5-6392003AD5B2}"/>
              </a:ext>
            </a:extLst>
          </p:cNvPr>
          <p:cNvSpPr/>
          <p:nvPr/>
        </p:nvSpPr>
        <p:spPr>
          <a:xfrm>
            <a:off x="8499333" y="2309339"/>
            <a:ext cx="1009555" cy="30656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cultural</a:t>
            </a:r>
            <a:endParaRPr lang="en-US" dirty="0"/>
          </a:p>
        </p:txBody>
      </p:sp>
      <p:sp>
        <p:nvSpPr>
          <p:cNvPr id="15" name="Dikdörtgen: Köşeleri Yuvarlatılmış 14">
            <a:extLst>
              <a:ext uri="{FF2B5EF4-FFF2-40B4-BE49-F238E27FC236}">
                <a16:creationId xmlns:a16="http://schemas.microsoft.com/office/drawing/2014/main" id="{F5D4C7FF-66E6-454C-AF19-37557A7A5F0E}"/>
              </a:ext>
            </a:extLst>
          </p:cNvPr>
          <p:cNvSpPr/>
          <p:nvPr/>
        </p:nvSpPr>
        <p:spPr>
          <a:xfrm>
            <a:off x="7010277" y="4277564"/>
            <a:ext cx="1295676" cy="34511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worldwide</a:t>
            </a:r>
            <a:endParaRPr lang="en-US" dirty="0"/>
          </a:p>
        </p:txBody>
      </p:sp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0331A948-8473-41BE-B5A0-45D23D7EDD7E}"/>
              </a:ext>
            </a:extLst>
          </p:cNvPr>
          <p:cNvSpPr/>
          <p:nvPr/>
        </p:nvSpPr>
        <p:spPr>
          <a:xfrm>
            <a:off x="8901816" y="6256130"/>
            <a:ext cx="1181753" cy="31598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natural</a:t>
            </a:r>
            <a:endParaRPr lang="en-US" dirty="0"/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100E99B7-FB0F-499D-A056-EB06E462303B}"/>
              </a:ext>
            </a:extLst>
          </p:cNvPr>
          <p:cNvSpPr/>
          <p:nvPr/>
        </p:nvSpPr>
        <p:spPr>
          <a:xfrm>
            <a:off x="7194464" y="1878790"/>
            <a:ext cx="965576" cy="3054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ancient</a:t>
            </a:r>
            <a:endParaRPr lang="en-US" dirty="0"/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0B9E5835-18B2-4A18-85D7-0D0C7BAB064F}"/>
              </a:ext>
            </a:extLst>
          </p:cNvPr>
          <p:cNvSpPr/>
          <p:nvPr/>
        </p:nvSpPr>
        <p:spPr>
          <a:xfrm>
            <a:off x="8835666" y="5236090"/>
            <a:ext cx="1255996" cy="3271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warm</a:t>
            </a:r>
            <a:endParaRPr lang="en-US" dirty="0"/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7C4819E0-41B0-4A71-B593-66E0DE82AB72}"/>
              </a:ext>
            </a:extLst>
          </p:cNvPr>
          <p:cNvSpPr/>
          <p:nvPr/>
        </p:nvSpPr>
        <p:spPr>
          <a:xfrm>
            <a:off x="7525027" y="3308826"/>
            <a:ext cx="1376789" cy="3177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all-inclusive</a:t>
            </a:r>
            <a:endParaRPr lang="en-US" dirty="0"/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9E0F605-2731-43B3-B81A-BEFE57DEC7F7}"/>
              </a:ext>
            </a:extLst>
          </p:cNvPr>
          <p:cNvSpPr txBox="1"/>
          <p:nvPr/>
        </p:nvSpPr>
        <p:spPr>
          <a:xfrm>
            <a:off x="3324870" y="4029584"/>
            <a:ext cx="47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6.</a:t>
            </a:r>
            <a:endParaRPr lang="en-US" dirty="0"/>
          </a:p>
        </p:txBody>
      </p:sp>
      <p:sp>
        <p:nvSpPr>
          <p:cNvPr id="20" name="Dikdörtgen 19"/>
          <p:cNvSpPr/>
          <p:nvPr/>
        </p:nvSpPr>
        <p:spPr>
          <a:xfrm>
            <a:off x="455058" y="198410"/>
            <a:ext cx="2727887" cy="346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GÖRSELLER EKLENECEK</a:t>
            </a:r>
            <a:endParaRPr lang="tr-TR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8" y="4576561"/>
            <a:ext cx="1271429" cy="846967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81" y="2583838"/>
            <a:ext cx="1330036" cy="997527"/>
          </a:xfrm>
          <a:prstGeom prst="rect">
            <a:avLst/>
          </a:prstGeom>
        </p:spPr>
      </p:pic>
      <p:pic>
        <p:nvPicPr>
          <p:cNvPr id="29" name="Resim 2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86" y="4445249"/>
            <a:ext cx="1620867" cy="1082688"/>
          </a:xfrm>
          <a:prstGeom prst="rect">
            <a:avLst/>
          </a:prstGeom>
        </p:spPr>
      </p:pic>
      <p:pic>
        <p:nvPicPr>
          <p:cNvPr id="32" name="Resim 3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92" y="4374157"/>
            <a:ext cx="1366745" cy="1025059"/>
          </a:xfrm>
          <a:prstGeom prst="rect">
            <a:avLst/>
          </a:prstGeom>
        </p:spPr>
      </p:pic>
      <p:pic>
        <p:nvPicPr>
          <p:cNvPr id="34" name="Resim 3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71" y="2576080"/>
            <a:ext cx="1374151" cy="1030613"/>
          </a:xfrm>
          <a:prstGeom prst="rect">
            <a:avLst/>
          </a:prstGeom>
        </p:spPr>
      </p:pic>
      <p:pic>
        <p:nvPicPr>
          <p:cNvPr id="36" name="Resim 3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54" y="2591236"/>
            <a:ext cx="1778311" cy="10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54" grpId="0" animBg="1"/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2" grpId="0" animBg="1"/>
      <p:bldP spid="3" grpId="0" animBg="1"/>
      <p:bldP spid="4" grpId="0" animBg="1"/>
      <p:bldP spid="6" grpId="0" animBg="1"/>
      <p:bldP spid="9" grpId="0" animBg="1"/>
      <p:bldP spid="11" grpId="0" animBg="1"/>
      <p:bldP spid="13" grpId="0" animBg="1"/>
      <p:bldP spid="15" grpId="0" animBg="1"/>
      <p:bldP spid="19" grpId="0" animBg="1"/>
      <p:bldP spid="23" grpId="0" animBg="1"/>
      <p:bldP spid="2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Resi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12" y="1069130"/>
            <a:ext cx="5564632" cy="4904105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688753B8-12AB-4500-968D-5FA4AB2264FA}"/>
              </a:ext>
            </a:extLst>
          </p:cNvPr>
          <p:cNvSpPr/>
          <p:nvPr/>
        </p:nvSpPr>
        <p:spPr>
          <a:xfrm>
            <a:off x="4120761" y="5833965"/>
            <a:ext cx="550677" cy="27854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97C0E22-B13D-4A87-8A21-FBF90BDB2EF8}"/>
              </a:ext>
            </a:extLst>
          </p:cNvPr>
          <p:cNvSpPr/>
          <p:nvPr/>
        </p:nvSpPr>
        <p:spPr>
          <a:xfrm>
            <a:off x="2019414" y="5545003"/>
            <a:ext cx="602708" cy="28896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4FFCEBA-2D17-46CF-AFBA-DBD8960E707E}"/>
              </a:ext>
            </a:extLst>
          </p:cNvPr>
          <p:cNvSpPr/>
          <p:nvPr/>
        </p:nvSpPr>
        <p:spPr>
          <a:xfrm>
            <a:off x="1218398" y="5156685"/>
            <a:ext cx="532715" cy="31810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026833A-E472-4E42-BB6D-A6A70A402C4E}"/>
              </a:ext>
            </a:extLst>
          </p:cNvPr>
          <p:cNvSpPr/>
          <p:nvPr/>
        </p:nvSpPr>
        <p:spPr>
          <a:xfrm>
            <a:off x="672556" y="4780714"/>
            <a:ext cx="669227" cy="3729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0B9E17B-3DBB-4461-82C6-A6DD17DD877A}"/>
              </a:ext>
            </a:extLst>
          </p:cNvPr>
          <p:cNvSpPr/>
          <p:nvPr/>
        </p:nvSpPr>
        <p:spPr>
          <a:xfrm>
            <a:off x="2842158" y="4452649"/>
            <a:ext cx="576903" cy="32806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358630D-9C29-4F19-B7C9-837B01D49026}"/>
              </a:ext>
            </a:extLst>
          </p:cNvPr>
          <p:cNvSpPr/>
          <p:nvPr/>
        </p:nvSpPr>
        <p:spPr>
          <a:xfrm>
            <a:off x="2806819" y="4053458"/>
            <a:ext cx="721268" cy="30597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1EB88AB5-941A-45BD-8942-16D448C14943}"/>
              </a:ext>
            </a:extLst>
          </p:cNvPr>
          <p:cNvSpPr txBox="1"/>
          <p:nvPr/>
        </p:nvSpPr>
        <p:spPr>
          <a:xfrm>
            <a:off x="494522" y="233265"/>
            <a:ext cx="376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3. Match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halves</a:t>
            </a:r>
            <a:r>
              <a:rPr lang="tr-TR" b="1" dirty="0"/>
              <a:t> of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phrases</a:t>
            </a:r>
            <a:r>
              <a:rPr lang="tr-TR" b="1" dirty="0"/>
              <a:t>.</a:t>
            </a:r>
            <a:endParaRPr lang="en-US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7D8723D1-79A3-4D4E-9E6F-6139296C9BAE}"/>
              </a:ext>
            </a:extLst>
          </p:cNvPr>
          <p:cNvSpPr txBox="1"/>
          <p:nvPr/>
        </p:nvSpPr>
        <p:spPr>
          <a:xfrm>
            <a:off x="191845" y="708623"/>
            <a:ext cx="43107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tr-TR" dirty="0" err="1" smtClean="0"/>
              <a:t>historical</a:t>
            </a:r>
            <a:r>
              <a:rPr lang="tr-TR" dirty="0"/>
              <a:t>		 ___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a) </a:t>
            </a:r>
            <a:r>
              <a:rPr lang="tr-TR" dirty="0" err="1" smtClean="0"/>
              <a:t>vacation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tr-TR" dirty="0" err="1" smtClean="0"/>
              <a:t>tourist</a:t>
            </a:r>
            <a:r>
              <a:rPr lang="tr-TR" dirty="0"/>
              <a:t>	</a:t>
            </a:r>
            <a:r>
              <a:rPr lang="tr-TR" dirty="0" smtClean="0"/>
              <a:t>	</a:t>
            </a:r>
            <a:r>
              <a:rPr lang="tr-TR" dirty="0"/>
              <a:t>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b) </a:t>
            </a:r>
            <a:r>
              <a:rPr lang="tr-TR" dirty="0" smtClean="0"/>
              <a:t>hotel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tr-TR" dirty="0" err="1" smtClean="0"/>
              <a:t>open</a:t>
            </a:r>
            <a:r>
              <a:rPr lang="tr-TR" dirty="0" smtClean="0"/>
              <a:t>		</a:t>
            </a:r>
            <a:r>
              <a:rPr lang="tr-TR" dirty="0"/>
              <a:t>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c) </a:t>
            </a:r>
            <a:r>
              <a:rPr lang="tr-TR" dirty="0" err="1" smtClean="0"/>
              <a:t>history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4. </a:t>
            </a:r>
            <a:r>
              <a:rPr lang="tr-TR" dirty="0" err="1" smtClean="0"/>
              <a:t>boutique</a:t>
            </a:r>
            <a:r>
              <a:rPr lang="tr-TR" dirty="0"/>
              <a:t>		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d) </a:t>
            </a:r>
            <a:r>
              <a:rPr lang="tr-TR" dirty="0" err="1" smtClean="0"/>
              <a:t>beauty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5. </a:t>
            </a:r>
            <a:r>
              <a:rPr lang="tr-TR" dirty="0" err="1" smtClean="0"/>
              <a:t>living</a:t>
            </a:r>
            <a:r>
              <a:rPr lang="tr-TR" dirty="0" smtClean="0"/>
              <a:t>	</a:t>
            </a:r>
            <a:r>
              <a:rPr lang="tr-TR" dirty="0"/>
              <a:t>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e) </a:t>
            </a:r>
            <a:r>
              <a:rPr lang="tr-TR" dirty="0" err="1" smtClean="0"/>
              <a:t>architecture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6. </a:t>
            </a:r>
            <a:r>
              <a:rPr lang="tr-TR" dirty="0" err="1" smtClean="0"/>
              <a:t>natural</a:t>
            </a:r>
            <a:r>
              <a:rPr lang="tr-TR" dirty="0" smtClean="0"/>
              <a:t>			___ </a:t>
            </a:r>
            <a:r>
              <a:rPr lang="tr-TR" dirty="0"/>
              <a:t>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f)  </a:t>
            </a:r>
            <a:r>
              <a:rPr lang="tr-TR" dirty="0" err="1" smtClean="0"/>
              <a:t>attraction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7. </a:t>
            </a:r>
            <a:r>
              <a:rPr lang="tr-TR" dirty="0" err="1" smtClean="0"/>
              <a:t>summer</a:t>
            </a:r>
            <a:r>
              <a:rPr lang="tr-TR" dirty="0"/>
              <a:t>		 ___ 	</a:t>
            </a:r>
            <a:r>
              <a:rPr lang="tr-TR" dirty="0">
                <a:solidFill>
                  <a:schemeClr val="accent2">
                    <a:lumMod val="75000"/>
                  </a:schemeClr>
                </a:solidFill>
              </a:rPr>
              <a:t>g) </a:t>
            </a:r>
            <a:r>
              <a:rPr lang="tr-TR" dirty="0" err="1" smtClean="0"/>
              <a:t>area</a:t>
            </a:r>
            <a:endParaRPr lang="tr-T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4FDB8B9-64FD-4493-BA1A-9C34C5393F05}"/>
              </a:ext>
            </a:extLst>
          </p:cNvPr>
          <p:cNvSpPr txBox="1"/>
          <p:nvPr/>
        </p:nvSpPr>
        <p:spPr>
          <a:xfrm>
            <a:off x="6494107" y="431578"/>
            <a:ext cx="532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5. </a:t>
            </a:r>
            <a:r>
              <a:rPr lang="tr-TR" b="1" dirty="0" err="1"/>
              <a:t>Find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8 </a:t>
            </a:r>
            <a:r>
              <a:rPr lang="tr-TR" b="1" dirty="0" err="1"/>
              <a:t>words</a:t>
            </a:r>
            <a:r>
              <a:rPr lang="tr-TR" b="1" dirty="0"/>
              <a:t> in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word-search</a:t>
            </a:r>
            <a:r>
              <a:rPr lang="tr-TR" b="1" dirty="0"/>
              <a:t> </a:t>
            </a:r>
            <a:r>
              <a:rPr lang="tr-TR" b="1" dirty="0" err="1"/>
              <a:t>puzzle</a:t>
            </a:r>
            <a:r>
              <a:rPr lang="tr-TR" b="1" dirty="0"/>
              <a:t> </a:t>
            </a:r>
            <a:r>
              <a:rPr lang="tr-TR" b="1" dirty="0" err="1"/>
              <a:t>below</a:t>
            </a:r>
            <a:r>
              <a:rPr lang="tr-TR" b="1" dirty="0"/>
              <a:t>.</a:t>
            </a:r>
            <a:endParaRPr lang="en-US" b="1" dirty="0"/>
          </a:p>
        </p:txBody>
      </p:sp>
      <p:cxnSp>
        <p:nvCxnSpPr>
          <p:cNvPr id="15" name="Düz Bağlayıcı 14">
            <a:extLst>
              <a:ext uri="{FF2B5EF4-FFF2-40B4-BE49-F238E27FC236}">
                <a16:creationId xmlns:a16="http://schemas.microsoft.com/office/drawing/2014/main" id="{A8153FA1-8569-41D1-A5DC-A61AA68C0342}"/>
              </a:ext>
            </a:extLst>
          </p:cNvPr>
          <p:cNvCxnSpPr/>
          <p:nvPr/>
        </p:nvCxnSpPr>
        <p:spPr>
          <a:xfrm>
            <a:off x="6136640" y="139959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Düz Bağlayıcı 15">
            <a:extLst>
              <a:ext uri="{FF2B5EF4-FFF2-40B4-BE49-F238E27FC236}">
                <a16:creationId xmlns:a16="http://schemas.microsoft.com/office/drawing/2014/main" id="{EA3038F9-F0FD-4F45-86F7-EA1BBBFE2BDA}"/>
              </a:ext>
            </a:extLst>
          </p:cNvPr>
          <p:cNvCxnSpPr/>
          <p:nvPr/>
        </p:nvCxnSpPr>
        <p:spPr>
          <a:xfrm>
            <a:off x="6170077" y="4522688"/>
            <a:ext cx="0" cy="2341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78E3968C-8399-49C2-9E08-3601C43A1F29}"/>
              </a:ext>
            </a:extLst>
          </p:cNvPr>
          <p:cNvSpPr txBox="1"/>
          <p:nvPr/>
        </p:nvSpPr>
        <p:spPr>
          <a:xfrm>
            <a:off x="5937586" y="2899296"/>
            <a:ext cx="461665" cy="230832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tr-TR" b="1" dirty="0" err="1">
                <a:solidFill>
                  <a:srgbClr val="FF0000"/>
                </a:solidFill>
              </a:rPr>
              <a:t>Nartest</a:t>
            </a:r>
            <a:r>
              <a:rPr lang="tr-TR" b="1" dirty="0">
                <a:solidFill>
                  <a:srgbClr val="FF0000"/>
                </a:solidFill>
              </a:rPr>
              <a:t> İngilizce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66FC493C-13BD-4DB5-8BF5-1B92CDE55A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7171" y="2517572"/>
            <a:ext cx="317728" cy="36991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C84B0199-2D3D-471C-90F5-A8E5DEA50EB4}"/>
              </a:ext>
            </a:extLst>
          </p:cNvPr>
          <p:cNvSpPr txBox="1"/>
          <p:nvPr/>
        </p:nvSpPr>
        <p:spPr>
          <a:xfrm>
            <a:off x="2169377" y="686575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7.</a:t>
            </a:r>
            <a:endParaRPr lang="en-US" dirty="0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AF58423-E47D-45AF-8C74-DB49613CF829}"/>
              </a:ext>
            </a:extLst>
          </p:cNvPr>
          <p:cNvSpPr txBox="1"/>
          <p:nvPr/>
        </p:nvSpPr>
        <p:spPr>
          <a:xfrm>
            <a:off x="2169377" y="95016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4.</a:t>
            </a:r>
            <a:endParaRPr lang="en-US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8AF1456-7D86-400B-99A8-527982DE8901}"/>
              </a:ext>
            </a:extLst>
          </p:cNvPr>
          <p:cNvSpPr txBox="1"/>
          <p:nvPr/>
        </p:nvSpPr>
        <p:spPr>
          <a:xfrm>
            <a:off x="2142533" y="2054376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2.</a:t>
            </a:r>
            <a:endParaRPr lang="en-US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5E8E370-F080-4D27-8E12-34E7A2C7E98C}"/>
              </a:ext>
            </a:extLst>
          </p:cNvPr>
          <p:cNvSpPr txBox="1"/>
          <p:nvPr/>
        </p:nvSpPr>
        <p:spPr>
          <a:xfrm>
            <a:off x="2150295" y="1791317"/>
            <a:ext cx="419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1.</a:t>
            </a:r>
            <a:endParaRPr lang="en-US" dirty="0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2E629B5F-6F14-4A99-B1D9-1A5403C636A9}"/>
              </a:ext>
            </a:extLst>
          </p:cNvPr>
          <p:cNvSpPr txBox="1"/>
          <p:nvPr/>
        </p:nvSpPr>
        <p:spPr>
          <a:xfrm>
            <a:off x="2150295" y="2339308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3.</a:t>
            </a:r>
            <a:endParaRPr lang="en-US" dirty="0"/>
          </a:p>
        </p:txBody>
      </p: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4D2183BE-9FCB-4D99-BFF5-74A405B5710B}"/>
              </a:ext>
            </a:extLst>
          </p:cNvPr>
          <p:cNvSpPr txBox="1"/>
          <p:nvPr/>
        </p:nvSpPr>
        <p:spPr>
          <a:xfrm>
            <a:off x="2160045" y="125196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5.</a:t>
            </a:r>
            <a:endParaRPr lang="en-US" dirty="0"/>
          </a:p>
        </p:txBody>
      </p:sp>
      <p:sp>
        <p:nvSpPr>
          <p:cNvPr id="36" name="Metin kutusu 35">
            <a:extLst>
              <a:ext uri="{FF2B5EF4-FFF2-40B4-BE49-F238E27FC236}">
                <a16:creationId xmlns:a16="http://schemas.microsoft.com/office/drawing/2014/main" id="{3144E7FD-9C4B-44D9-B60B-E13857D6C13C}"/>
              </a:ext>
            </a:extLst>
          </p:cNvPr>
          <p:cNvSpPr txBox="1"/>
          <p:nvPr/>
        </p:nvSpPr>
        <p:spPr>
          <a:xfrm>
            <a:off x="2142532" y="1533009"/>
            <a:ext cx="419857" cy="3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6.</a:t>
            </a:r>
            <a:endParaRPr lang="en-US" dirty="0"/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09831FF0-E159-4A70-8E96-F72053F08636}"/>
              </a:ext>
            </a:extLst>
          </p:cNvPr>
          <p:cNvSpPr/>
          <p:nvPr/>
        </p:nvSpPr>
        <p:spPr>
          <a:xfrm rot="5400000">
            <a:off x="6426987" y="3231424"/>
            <a:ext cx="1916398" cy="253528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7E70602F-2337-4450-9E54-0CC0DA8B74CB}"/>
              </a:ext>
            </a:extLst>
          </p:cNvPr>
          <p:cNvSpPr/>
          <p:nvPr/>
        </p:nvSpPr>
        <p:spPr>
          <a:xfrm>
            <a:off x="8889354" y="2415303"/>
            <a:ext cx="2199485" cy="234293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ikdörtgen 50">
            <a:extLst>
              <a:ext uri="{FF2B5EF4-FFF2-40B4-BE49-F238E27FC236}">
                <a16:creationId xmlns:a16="http://schemas.microsoft.com/office/drawing/2014/main" id="{97790D77-ACB6-4657-A475-AC1F7B32480F}"/>
              </a:ext>
            </a:extLst>
          </p:cNvPr>
          <p:cNvSpPr/>
          <p:nvPr/>
        </p:nvSpPr>
        <p:spPr>
          <a:xfrm>
            <a:off x="7277048" y="5050416"/>
            <a:ext cx="2279521" cy="188788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Dikdörtgen 51">
            <a:extLst>
              <a:ext uri="{FF2B5EF4-FFF2-40B4-BE49-F238E27FC236}">
                <a16:creationId xmlns:a16="http://schemas.microsoft.com/office/drawing/2014/main" id="{366C32BA-8863-4B13-B679-E9065C0093EC}"/>
              </a:ext>
            </a:extLst>
          </p:cNvPr>
          <p:cNvSpPr/>
          <p:nvPr/>
        </p:nvSpPr>
        <p:spPr>
          <a:xfrm rot="10800000">
            <a:off x="8213974" y="1089007"/>
            <a:ext cx="2311565" cy="24371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Dikdörtgen 52">
            <a:extLst>
              <a:ext uri="{FF2B5EF4-FFF2-40B4-BE49-F238E27FC236}">
                <a16:creationId xmlns:a16="http://schemas.microsoft.com/office/drawing/2014/main" id="{EA9AE64E-A9BE-435A-813F-743B85CFD078}"/>
              </a:ext>
            </a:extLst>
          </p:cNvPr>
          <p:cNvSpPr/>
          <p:nvPr/>
        </p:nvSpPr>
        <p:spPr>
          <a:xfrm rot="5400000">
            <a:off x="5088340" y="3241719"/>
            <a:ext cx="3259014" cy="19952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0100CC79-92F9-44E5-A3DF-800ED7B076F5}"/>
              </a:ext>
            </a:extLst>
          </p:cNvPr>
          <p:cNvSpPr/>
          <p:nvPr/>
        </p:nvSpPr>
        <p:spPr>
          <a:xfrm>
            <a:off x="9908244" y="5353167"/>
            <a:ext cx="1893761" cy="232624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5C5D976A-EFDA-4AFD-B6D2-C9237917E25D}"/>
              </a:ext>
            </a:extLst>
          </p:cNvPr>
          <p:cNvSpPr/>
          <p:nvPr/>
        </p:nvSpPr>
        <p:spPr>
          <a:xfrm>
            <a:off x="8548855" y="3742582"/>
            <a:ext cx="2573031" cy="269609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Dikdörtgen 55">
            <a:extLst>
              <a:ext uri="{FF2B5EF4-FFF2-40B4-BE49-F238E27FC236}">
                <a16:creationId xmlns:a16="http://schemas.microsoft.com/office/drawing/2014/main" id="{9ACE2FF0-E200-4577-9F53-EF77EEDFBCE0}"/>
              </a:ext>
            </a:extLst>
          </p:cNvPr>
          <p:cNvSpPr/>
          <p:nvPr/>
        </p:nvSpPr>
        <p:spPr>
          <a:xfrm>
            <a:off x="7927400" y="2024470"/>
            <a:ext cx="4198343" cy="32134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900" y1="55961" x2="58400" y2="32258"/>
                        <a14:foregroundMark x1="71600" y1="49088" x2="75400" y2="598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21" y="6032608"/>
            <a:ext cx="1681589" cy="119897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D5A555AD-6138-4C12-9B35-A82AA45AB8C7}"/>
              </a:ext>
            </a:extLst>
          </p:cNvPr>
          <p:cNvSpPr txBox="1"/>
          <p:nvPr/>
        </p:nvSpPr>
        <p:spPr>
          <a:xfrm>
            <a:off x="8694" y="3697700"/>
            <a:ext cx="6209722" cy="249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4. </a:t>
            </a:r>
            <a:r>
              <a:rPr lang="tr-TR" b="1" dirty="0" err="1"/>
              <a:t>Circle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correct</a:t>
            </a:r>
            <a:r>
              <a:rPr lang="tr-TR" b="1" dirty="0"/>
              <a:t> </a:t>
            </a:r>
            <a:r>
              <a:rPr lang="tr-TR" b="1" dirty="0" err="1"/>
              <a:t>options</a:t>
            </a:r>
            <a:r>
              <a:rPr lang="tr-TR" b="1" dirty="0"/>
              <a:t> </a:t>
            </a:r>
            <a:r>
              <a:rPr lang="tr-TR" b="1" dirty="0" err="1"/>
              <a:t>to</a:t>
            </a:r>
            <a:r>
              <a:rPr lang="tr-TR" b="1" dirty="0"/>
              <a:t> </a:t>
            </a:r>
            <a:r>
              <a:rPr lang="tr-TR" b="1" dirty="0" err="1"/>
              <a:t>complete</a:t>
            </a:r>
            <a:r>
              <a:rPr lang="tr-TR" b="1" dirty="0"/>
              <a:t>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sentences</a:t>
            </a:r>
            <a:r>
              <a:rPr lang="tr-TR" b="1" dirty="0"/>
              <a:t>. </a:t>
            </a:r>
          </a:p>
          <a:p>
            <a:pPr>
              <a:lnSpc>
                <a:spcPct val="150000"/>
              </a:lnSpc>
            </a:pP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1.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I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have visited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historic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price / province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Spain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tr-TR" sz="16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tr-TR" sz="1600" b="1" dirty="0" smtClean="0"/>
              <a:t>2.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There are different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meetings / means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of transportation 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city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tr-TR" sz="1600" b="1" dirty="0" smtClean="0"/>
          </a:p>
          <a:p>
            <a:pPr algn="just">
              <a:lnSpc>
                <a:spcPct val="150000"/>
              </a:lnSpc>
            </a:pPr>
            <a:r>
              <a:rPr lang="tr-TR" sz="1600" b="1" dirty="0" smtClean="0"/>
              <a:t>3</a:t>
            </a:r>
            <a:r>
              <a:rPr lang="tr-TR" sz="1600" b="1" dirty="0"/>
              <a:t>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weather / climate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</a:rPr>
              <a:t>was rainy all the time.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tr-TR" sz="1600" b="1" dirty="0" smtClean="0"/>
          </a:p>
          <a:p>
            <a:pPr>
              <a:lnSpc>
                <a:spcPct val="150000"/>
              </a:lnSpc>
            </a:pPr>
            <a:r>
              <a:rPr lang="tr-TR" sz="1600" b="1" dirty="0" smtClean="0"/>
              <a:t>4.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This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rock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</a:rPr>
              <a:t>/ route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will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take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you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right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to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city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centre</a:t>
            </a:r>
            <a:r>
              <a:rPr lang="tr-TR" sz="1600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tr-TR" sz="1600" b="1" dirty="0" smtClean="0"/>
              <a:t>5. </a:t>
            </a:r>
            <a:r>
              <a:rPr lang="tr-TR" sz="1600" dirty="0" smtClean="0"/>
              <a:t>Marie </a:t>
            </a:r>
            <a:r>
              <a:rPr lang="en-US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decided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abroad / holiday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 vacation.</a:t>
            </a:r>
            <a:endParaRPr lang="tr-TR" sz="1600" b="1" dirty="0"/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tr-TR" sz="1600" b="1" dirty="0" smtClean="0"/>
              <a:t>6</a:t>
            </a:r>
            <a:r>
              <a:rPr lang="tr-TR" sz="1600" b="1" dirty="0"/>
              <a:t>.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have been to Tanzania before for a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souvenir / 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safari</a:t>
            </a:r>
            <a:r>
              <a:rPr lang="tr-TR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6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holiday</a:t>
            </a:r>
            <a:r>
              <a:rPr lang="en-US" sz="1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b="1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6"/>
          <a:stretch/>
        </p:blipFill>
        <p:spPr>
          <a:xfrm>
            <a:off x="4242096" y="1002205"/>
            <a:ext cx="1659166" cy="13371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019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1" grpId="0" animBg="1"/>
      <p:bldP spid="40" grpId="0" animBg="1"/>
      <p:bldP spid="39" grpId="0" animBg="1"/>
      <p:bldP spid="38" grpId="0" animBg="1"/>
      <p:bldP spid="37" grpId="0" animBg="1"/>
      <p:bldP spid="2" grpId="0"/>
      <p:bldP spid="3" grpId="0"/>
      <p:bldP spid="9" grpId="0"/>
      <p:bldP spid="11" grpId="0"/>
      <p:bldP spid="12" grpId="0"/>
      <p:bldP spid="34" grpId="0"/>
      <p:bldP spid="36" grpId="0"/>
      <p:bldP spid="1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>
            <a:extLst>
              <a:ext uri="{FF2B5EF4-FFF2-40B4-BE49-F238E27FC236}">
                <a16:creationId xmlns:a16="http://schemas.microsoft.com/office/drawing/2014/main" id="{AF3BA7EB-6B37-4396-A87B-7F3A2AABEEB7}"/>
              </a:ext>
            </a:extLst>
          </p:cNvPr>
          <p:cNvSpPr/>
          <p:nvPr/>
        </p:nvSpPr>
        <p:spPr>
          <a:xfrm>
            <a:off x="4587039" y="105969"/>
            <a:ext cx="3406925" cy="426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GRAMMAR</a:t>
            </a:r>
            <a:endParaRPr lang="en-US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635073B8-AD48-4D00-AEB9-98B0F4B11513}"/>
              </a:ext>
            </a:extLst>
          </p:cNvPr>
          <p:cNvSpPr/>
          <p:nvPr/>
        </p:nvSpPr>
        <p:spPr>
          <a:xfrm>
            <a:off x="86121" y="532586"/>
            <a:ext cx="4446121" cy="55376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 err="1" smtClean="0"/>
              <a:t>Giving</a:t>
            </a:r>
            <a:r>
              <a:rPr lang="tr-TR" sz="2000" b="1" dirty="0" smtClean="0"/>
              <a:t> </a:t>
            </a:r>
            <a:r>
              <a:rPr lang="tr-TR" sz="2000" b="1" dirty="0" err="1"/>
              <a:t>E</a:t>
            </a:r>
            <a:r>
              <a:rPr lang="tr-TR" sz="2000" b="1" dirty="0" err="1" smtClean="0"/>
              <a:t>xplanations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and</a:t>
            </a:r>
            <a:r>
              <a:rPr lang="tr-TR" sz="2000" b="1" dirty="0" smtClean="0"/>
              <a:t> </a:t>
            </a:r>
            <a:r>
              <a:rPr lang="tr-TR" sz="2000" b="1" dirty="0" err="1" smtClean="0"/>
              <a:t>Reasons</a:t>
            </a:r>
            <a:endParaRPr lang="en-US" sz="2000" b="1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C831BA-F1AC-417C-824B-794E17355E88}"/>
              </a:ext>
            </a:extLst>
          </p:cNvPr>
          <p:cNvSpPr txBox="1"/>
          <p:nvPr/>
        </p:nvSpPr>
        <p:spPr>
          <a:xfrm>
            <a:off x="214806" y="1230187"/>
            <a:ext cx="11455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use ‘</a:t>
            </a:r>
            <a:r>
              <a:rPr lang="en-US" b="1" dirty="0">
                <a:solidFill>
                  <a:srgbClr val="FFFF00"/>
                </a:solidFill>
              </a:rPr>
              <a:t>in my opinion’, ‘to me’, ‘I suppose’, ‘I guess’, ‘I believe</a:t>
            </a:r>
            <a:r>
              <a:rPr lang="en-US" b="1" dirty="0"/>
              <a:t>’ </a:t>
            </a:r>
            <a:r>
              <a:rPr lang="en-US" dirty="0"/>
              <a:t>to express our ideas on something. </a:t>
            </a:r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367748" y="1868557"/>
            <a:ext cx="11211339" cy="4304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think about London?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me / In my opinion,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is a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fascinating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city.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think / believe / suppose / guess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looks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incredible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she think about 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Gökçeada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her opinion / To her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it is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wonderful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thinks / guesses / supposes / believes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scenery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great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does he think about </a:t>
            </a:r>
            <a:r>
              <a:rPr lang="tr-TR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stanbul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him / </a:t>
            </a:r>
            <a:r>
              <a:rPr lang="tr-TR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000" b="1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 opinion,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is a magnificent city.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thinks / guesses / supposes / believes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fried fish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sandwich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delicious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they think about rural places?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think / guess / suppose / believe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villages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beautiful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cities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their opinion / To them ,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places are more fascinating than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rural</a:t>
            </a:r>
            <a:r>
              <a:rPr lang="tr-T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tr-T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2" b="7879"/>
          <a:stretch/>
        </p:blipFill>
        <p:spPr>
          <a:xfrm>
            <a:off x="9494474" y="2182593"/>
            <a:ext cx="2392728" cy="23762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225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69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36713" y="258417"/>
            <a:ext cx="3200400" cy="5466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Making</a:t>
            </a:r>
            <a:r>
              <a:rPr lang="tr-TR" dirty="0" smtClean="0"/>
              <a:t> </a:t>
            </a:r>
            <a:r>
              <a:rPr lang="tr-TR" dirty="0" err="1" smtClean="0"/>
              <a:t>Comparisons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1155700" y="1088188"/>
            <a:ext cx="2494722" cy="487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Affirmative</a:t>
            </a:r>
            <a:endParaRPr lang="tr-TR" dirty="0"/>
          </a:p>
        </p:txBody>
      </p:sp>
      <p:sp>
        <p:nvSpPr>
          <p:cNvPr id="6" name="Dikdörtgen 5"/>
          <p:cNvSpPr/>
          <p:nvPr/>
        </p:nvSpPr>
        <p:spPr>
          <a:xfrm>
            <a:off x="7089913" y="1054231"/>
            <a:ext cx="2494722" cy="487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Negative</a:t>
            </a:r>
            <a:endParaRPr lang="tr-TR" dirty="0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8219793"/>
              </p:ext>
            </p:extLst>
          </p:nvPr>
        </p:nvGraphicFramePr>
        <p:xfrm>
          <a:off x="536713" y="1575205"/>
          <a:ext cx="3732696" cy="226928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91321">
                  <a:extLst>
                    <a:ext uri="{9D8B030D-6E8A-4147-A177-3AD203B41FA5}">
                      <a16:colId xmlns:a16="http://schemas.microsoft.com/office/drawing/2014/main" val="721268898"/>
                    </a:ext>
                  </a:extLst>
                </a:gridCol>
                <a:gridCol w="655983">
                  <a:extLst>
                    <a:ext uri="{9D8B030D-6E8A-4147-A177-3AD203B41FA5}">
                      <a16:colId xmlns:a16="http://schemas.microsoft.com/office/drawing/2014/main" val="2505414299"/>
                    </a:ext>
                  </a:extLst>
                </a:gridCol>
                <a:gridCol w="964096">
                  <a:extLst>
                    <a:ext uri="{9D8B030D-6E8A-4147-A177-3AD203B41FA5}">
                      <a16:colId xmlns:a16="http://schemas.microsoft.com/office/drawing/2014/main" val="2900889219"/>
                    </a:ext>
                  </a:extLst>
                </a:gridCol>
                <a:gridCol w="1421296">
                  <a:extLst>
                    <a:ext uri="{9D8B030D-6E8A-4147-A177-3AD203B41FA5}">
                      <a16:colId xmlns:a16="http://schemas.microsoft.com/office/drawing/2014/main" val="3692121358"/>
                    </a:ext>
                  </a:extLst>
                </a:gridCol>
              </a:tblGrid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am</a:t>
                      </a:r>
                      <a:endParaRPr lang="tr-TR" b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shorter</a:t>
                      </a:r>
                      <a:endParaRPr lang="tr-TR" b="0" dirty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smtClean="0"/>
                        <a:t> </a:t>
                      </a:r>
                      <a:endParaRPr lang="tr-TR" b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than</a:t>
                      </a:r>
                      <a:r>
                        <a:rPr lang="tr-TR" b="0" baseline="0" dirty="0" smtClean="0"/>
                        <a:t> Alice.</a:t>
                      </a:r>
                      <a:endParaRPr lang="tr-TR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507982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We</a:t>
                      </a:r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You</a:t>
                      </a:r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They</a:t>
                      </a:r>
                      <a:endParaRPr lang="tr-TR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are</a:t>
                      </a:r>
                      <a:endParaRPr lang="tr-TR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35054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He</a:t>
                      </a:r>
                    </a:p>
                    <a:p>
                      <a:pPr algn="ctr"/>
                      <a:r>
                        <a:rPr lang="tr-TR" b="0" dirty="0" err="1" smtClean="0"/>
                        <a:t>She</a:t>
                      </a:r>
                      <a:r>
                        <a:rPr lang="tr-TR" b="0" dirty="0" smtClean="0"/>
                        <a:t> </a:t>
                      </a:r>
                    </a:p>
                    <a:p>
                      <a:pPr algn="ctr"/>
                      <a:r>
                        <a:rPr lang="tr-TR" b="0" dirty="0" err="1" smtClean="0"/>
                        <a:t>It</a:t>
                      </a:r>
                      <a:endParaRPr lang="tr-T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smtClean="0"/>
                        <a:t>is</a:t>
                      </a:r>
                      <a:endParaRPr lang="tr-TR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96703"/>
                  </a:ext>
                </a:extLst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3501931"/>
              </p:ext>
            </p:extLst>
          </p:nvPr>
        </p:nvGraphicFramePr>
        <p:xfrm>
          <a:off x="6315766" y="1553525"/>
          <a:ext cx="4199834" cy="226928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77838">
                  <a:extLst>
                    <a:ext uri="{9D8B030D-6E8A-4147-A177-3AD203B41FA5}">
                      <a16:colId xmlns:a16="http://schemas.microsoft.com/office/drawing/2014/main" val="721268898"/>
                    </a:ext>
                  </a:extLst>
                </a:gridCol>
                <a:gridCol w="986909">
                  <a:extLst>
                    <a:ext uri="{9D8B030D-6E8A-4147-A177-3AD203B41FA5}">
                      <a16:colId xmlns:a16="http://schemas.microsoft.com/office/drawing/2014/main" val="2505414299"/>
                    </a:ext>
                  </a:extLst>
                </a:gridCol>
                <a:gridCol w="964096">
                  <a:extLst>
                    <a:ext uri="{9D8B030D-6E8A-4147-A177-3AD203B41FA5}">
                      <a16:colId xmlns:a16="http://schemas.microsoft.com/office/drawing/2014/main" val="2900889219"/>
                    </a:ext>
                  </a:extLst>
                </a:gridCol>
                <a:gridCol w="1470991">
                  <a:extLst>
                    <a:ext uri="{9D8B030D-6E8A-4147-A177-3AD203B41FA5}">
                      <a16:colId xmlns:a16="http://schemas.microsoft.com/office/drawing/2014/main" val="3692121358"/>
                    </a:ext>
                  </a:extLst>
                </a:gridCol>
              </a:tblGrid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am not</a:t>
                      </a:r>
                      <a:endParaRPr lang="tr-TR" b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shorter</a:t>
                      </a:r>
                      <a:endParaRPr lang="tr-TR" b="0" dirty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smtClean="0"/>
                        <a:t> </a:t>
                      </a:r>
                      <a:endParaRPr lang="tr-TR" b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than</a:t>
                      </a:r>
                      <a:r>
                        <a:rPr lang="tr-TR" b="0" baseline="0" dirty="0" smtClean="0"/>
                        <a:t> Alice.</a:t>
                      </a:r>
                      <a:endParaRPr lang="tr-TR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507982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We</a:t>
                      </a:r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You</a:t>
                      </a:r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They</a:t>
                      </a:r>
                      <a:endParaRPr lang="tr-TR" b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aren’t</a:t>
                      </a:r>
                      <a:endParaRPr lang="tr-TR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35054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He</a:t>
                      </a:r>
                    </a:p>
                    <a:p>
                      <a:pPr algn="ctr"/>
                      <a:r>
                        <a:rPr lang="tr-TR" b="0" dirty="0" err="1" smtClean="0"/>
                        <a:t>She</a:t>
                      </a:r>
                      <a:r>
                        <a:rPr lang="tr-TR" b="0" dirty="0" smtClean="0"/>
                        <a:t> </a:t>
                      </a:r>
                    </a:p>
                    <a:p>
                      <a:pPr algn="ctr"/>
                      <a:r>
                        <a:rPr lang="tr-TR" b="0" dirty="0" err="1" smtClean="0"/>
                        <a:t>It</a:t>
                      </a:r>
                      <a:endParaRPr lang="tr-T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isn’t</a:t>
                      </a:r>
                      <a:endParaRPr lang="tr-TR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96703"/>
                  </a:ext>
                </a:extLst>
              </a:tr>
            </a:tbl>
          </a:graphicData>
        </a:graphic>
      </p:graphicFrame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017026"/>
              </p:ext>
            </p:extLst>
          </p:nvPr>
        </p:nvGraphicFramePr>
        <p:xfrm>
          <a:off x="3650422" y="4465005"/>
          <a:ext cx="3856385" cy="226928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14229">
                  <a:extLst>
                    <a:ext uri="{9D8B030D-6E8A-4147-A177-3AD203B41FA5}">
                      <a16:colId xmlns:a16="http://schemas.microsoft.com/office/drawing/2014/main" val="721268898"/>
                    </a:ext>
                  </a:extLst>
                </a:gridCol>
                <a:gridCol w="713090">
                  <a:extLst>
                    <a:ext uri="{9D8B030D-6E8A-4147-A177-3AD203B41FA5}">
                      <a16:colId xmlns:a16="http://schemas.microsoft.com/office/drawing/2014/main" val="2505414299"/>
                    </a:ext>
                  </a:extLst>
                </a:gridCol>
                <a:gridCol w="960673">
                  <a:extLst>
                    <a:ext uri="{9D8B030D-6E8A-4147-A177-3AD203B41FA5}">
                      <a16:colId xmlns:a16="http://schemas.microsoft.com/office/drawing/2014/main" val="2900889219"/>
                    </a:ext>
                  </a:extLst>
                </a:gridCol>
                <a:gridCol w="1468393">
                  <a:extLst>
                    <a:ext uri="{9D8B030D-6E8A-4147-A177-3AD203B41FA5}">
                      <a16:colId xmlns:a16="http://schemas.microsoft.com/office/drawing/2014/main" val="3692121358"/>
                    </a:ext>
                  </a:extLst>
                </a:gridCol>
              </a:tblGrid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Am</a:t>
                      </a:r>
                      <a:endParaRPr lang="tr-T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I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endParaRPr lang="tr-TR" b="0" dirty="0" smtClean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shorter</a:t>
                      </a:r>
                      <a:endParaRPr lang="tr-TR" b="0" dirty="0"/>
                    </a:p>
                    <a:p>
                      <a:pPr algn="ctr"/>
                      <a:endParaRPr lang="tr-TR" b="0" dirty="0" smtClean="0"/>
                    </a:p>
                    <a:p>
                      <a:pPr algn="ctr"/>
                      <a:r>
                        <a:rPr lang="tr-TR" b="0" dirty="0" smtClean="0"/>
                        <a:t> </a:t>
                      </a:r>
                      <a:endParaRPr lang="tr-TR" b="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than</a:t>
                      </a:r>
                      <a:r>
                        <a:rPr lang="tr-TR" b="0" baseline="0" dirty="0" smtClean="0"/>
                        <a:t> Alice?</a:t>
                      </a:r>
                      <a:endParaRPr lang="tr-TR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507982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Are</a:t>
                      </a:r>
                      <a:endParaRPr lang="tr-T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err="1" smtClean="0"/>
                        <a:t>we</a:t>
                      </a:r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you</a:t>
                      </a:r>
                      <a:endParaRPr lang="tr-TR" b="0" dirty="0" smtClean="0"/>
                    </a:p>
                    <a:p>
                      <a:pPr algn="ctr"/>
                      <a:r>
                        <a:rPr lang="tr-TR" b="0" dirty="0" err="1" smtClean="0"/>
                        <a:t>they</a:t>
                      </a:r>
                      <a:endParaRPr lang="tr-TR" b="0" dirty="0" smtClean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35054"/>
                  </a:ext>
                </a:extLst>
              </a:tr>
              <a:tr h="440488"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Is</a:t>
                      </a:r>
                      <a:endParaRPr lang="tr-TR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0" dirty="0" smtClean="0"/>
                        <a:t>he</a:t>
                      </a:r>
                    </a:p>
                    <a:p>
                      <a:pPr algn="ctr"/>
                      <a:r>
                        <a:rPr lang="tr-TR" b="0" dirty="0" err="1" smtClean="0"/>
                        <a:t>she</a:t>
                      </a:r>
                      <a:r>
                        <a:rPr lang="tr-TR" b="0" dirty="0" smtClean="0"/>
                        <a:t> </a:t>
                      </a:r>
                    </a:p>
                    <a:p>
                      <a:pPr algn="ctr"/>
                      <a:r>
                        <a:rPr lang="tr-TR" b="0" dirty="0" smtClean="0"/>
                        <a:t>it</a:t>
                      </a:r>
                      <a:endParaRPr lang="tr-TR" b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896703"/>
                  </a:ext>
                </a:extLst>
              </a:tr>
            </a:tbl>
          </a:graphicData>
        </a:graphic>
      </p:graphicFrame>
      <p:sp>
        <p:nvSpPr>
          <p:cNvPr id="10" name="Dikdörtgen 9"/>
          <p:cNvSpPr/>
          <p:nvPr/>
        </p:nvSpPr>
        <p:spPr>
          <a:xfrm>
            <a:off x="4731028" y="3975652"/>
            <a:ext cx="2027582" cy="467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Question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36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1_İyon">
  <a:themeElements>
    <a:clrScheme name="İy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1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5.xml><?xml version="1.0" encoding="utf-8"?>
<a:theme xmlns:a="http://schemas.openxmlformats.org/drawingml/2006/main" name="3_İyon">
  <a:themeElements>
    <a:clrScheme name="İy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Galeri">
  <a:themeElements>
    <a:clrScheme name="Galeri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7.xml><?xml version="1.0" encoding="utf-8"?>
<a:theme xmlns:a="http://schemas.openxmlformats.org/drawingml/2006/main" name="Tahta Yaz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ahta Yazı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ahta Yazı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1_Duman">
  <a:themeElements>
    <a:clrScheme name="Duma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2995</TotalTime>
  <Words>979</Words>
  <Application>Microsoft Office PowerPoint</Application>
  <PresentationFormat>Geniş ekran</PresentationFormat>
  <Paragraphs>375</Paragraphs>
  <Slides>13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16</vt:i4>
      </vt:variant>
      <vt:variant>
        <vt:lpstr>Tema</vt:lpstr>
      </vt:variant>
      <vt:variant>
        <vt:i4>10</vt:i4>
      </vt:variant>
      <vt:variant>
        <vt:lpstr>Slayt Başlıkları</vt:lpstr>
      </vt:variant>
      <vt:variant>
        <vt:i4>13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Century Gothic</vt:lpstr>
      <vt:lpstr>Franklin Gothic Book</vt:lpstr>
      <vt:lpstr>Gill Sans MT</vt:lpstr>
      <vt:lpstr>Kristen ITC</vt:lpstr>
      <vt:lpstr>Rockwell</vt:lpstr>
      <vt:lpstr>Rockwell Condensed</vt:lpstr>
      <vt:lpstr>Segoe Print</vt:lpstr>
      <vt:lpstr>Symbol</vt:lpstr>
      <vt:lpstr>Times New Roman</vt:lpstr>
      <vt:lpstr>Trebuchet MS</vt:lpstr>
      <vt:lpstr>Wingdings</vt:lpstr>
      <vt:lpstr>Wingdings 3</vt:lpstr>
      <vt:lpstr>İyon</vt:lpstr>
      <vt:lpstr>Office Teması</vt:lpstr>
      <vt:lpstr>Duman</vt:lpstr>
      <vt:lpstr>Kırpma</vt:lpstr>
      <vt:lpstr>3_İyon</vt:lpstr>
      <vt:lpstr>Galeri</vt:lpstr>
      <vt:lpstr>Tahta Yazı</vt:lpstr>
      <vt:lpstr>1_Duman</vt:lpstr>
      <vt:lpstr>1_Office Teması</vt:lpstr>
      <vt:lpstr>1_İyon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salhozdemir@hotmail.com</dc:creator>
  <cp:lastModifiedBy>DELL</cp:lastModifiedBy>
  <cp:revision>421</cp:revision>
  <dcterms:created xsi:type="dcterms:W3CDTF">2020-09-27T22:41:47Z</dcterms:created>
  <dcterms:modified xsi:type="dcterms:W3CDTF">2021-03-04T16:18:27Z</dcterms:modified>
</cp:coreProperties>
</file>